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8" r:id="rId1"/>
  </p:sldMasterIdLst>
  <p:sldIdLst>
    <p:sldId id="276" r:id="rId2"/>
    <p:sldId id="262" r:id="rId3"/>
    <p:sldId id="266" r:id="rId4"/>
    <p:sldId id="265" r:id="rId5"/>
    <p:sldId id="274" r:id="rId6"/>
    <p:sldId id="267" r:id="rId7"/>
    <p:sldId id="268" r:id="rId8"/>
    <p:sldId id="269" r:id="rId9"/>
    <p:sldId id="270" r:id="rId10"/>
    <p:sldId id="271" r:id="rId11"/>
    <p:sldId id="264" r:id="rId12"/>
    <p:sldId id="273" r:id="rId13"/>
    <p:sldId id="275" r:id="rId14"/>
    <p:sldId id="261" r:id="rId15"/>
    <p:sldId id="259" r:id="rId16"/>
    <p:sldId id="277" r:id="rId17"/>
  </p:sldIdLst>
  <p:sldSz cx="12192000" cy="6858000"/>
  <p:notesSz cx="6797675" cy="9872663"/>
  <p:defaultText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llemlayout 2 - Markering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7" autoAdjust="0"/>
    <p:restoredTop sz="99871" autoAdjust="0"/>
  </p:normalViewPr>
  <p:slideViewPr>
    <p:cSldViewPr snapToGrid="0">
      <p:cViewPr>
        <p:scale>
          <a:sx n="70" d="100"/>
          <a:sy n="70" d="100"/>
        </p:scale>
        <p:origin x="-392"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slide">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ADF8D56A-3713-4355-A0E0-244541388C68}"/>
              </a:ext>
            </a:extLst>
          </p:cNvPr>
          <p:cNvSpPr>
            <a:spLocks noGrp="1"/>
          </p:cNvSpPr>
          <p:nvPr>
            <p:ph type="ctrTitle"/>
          </p:nvPr>
        </p:nvSpPr>
        <p:spPr>
          <a:xfrm>
            <a:off x="1524000" y="1122363"/>
            <a:ext cx="9144000" cy="2387600"/>
          </a:xfrm>
        </p:spPr>
        <p:txBody>
          <a:bodyPr anchor="b"/>
          <a:lstStyle>
            <a:lvl1pPr algn="ctr">
              <a:defRPr sz="6000"/>
            </a:lvl1pPr>
          </a:lstStyle>
          <a:p>
            <a:r>
              <a:rPr lang="da-DK"/>
              <a:t>Klik for at redigere titeltypografien i masteren</a:t>
            </a:r>
          </a:p>
        </p:txBody>
      </p:sp>
      <p:sp>
        <p:nvSpPr>
          <p:cNvPr id="3" name="Undertitel 2">
            <a:extLst>
              <a:ext uri="{FF2B5EF4-FFF2-40B4-BE49-F238E27FC236}">
                <a16:creationId xmlns="" xmlns:a16="http://schemas.microsoft.com/office/drawing/2014/main" id="{1F0E45D2-6E94-444A-A40D-CDDB2B8596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undertiteltypografien i masteren</a:t>
            </a:r>
          </a:p>
        </p:txBody>
      </p:sp>
      <p:sp>
        <p:nvSpPr>
          <p:cNvPr id="4" name="Pladsholder til dato 3">
            <a:extLst>
              <a:ext uri="{FF2B5EF4-FFF2-40B4-BE49-F238E27FC236}">
                <a16:creationId xmlns="" xmlns:a16="http://schemas.microsoft.com/office/drawing/2014/main" id="{B694CF84-6EEB-43F3-BE2F-D3ACD9A7FE82}"/>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5" name="Pladsholder til sidefod 4">
            <a:extLst>
              <a:ext uri="{FF2B5EF4-FFF2-40B4-BE49-F238E27FC236}">
                <a16:creationId xmlns="" xmlns:a16="http://schemas.microsoft.com/office/drawing/2014/main" id="{44CDA728-91DF-446D-9D27-027ED2A585BD}"/>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 xmlns:a16="http://schemas.microsoft.com/office/drawing/2014/main" id="{3E977A3B-8B79-4198-A6D6-6C1C6051AC0A}"/>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440752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31743A6-E943-43D8-8C66-FD32273F0590}"/>
              </a:ext>
            </a:extLst>
          </p:cNvPr>
          <p:cNvSpPr>
            <a:spLocks noGrp="1"/>
          </p:cNvSpPr>
          <p:nvPr>
            <p:ph type="title"/>
          </p:nvPr>
        </p:nvSpPr>
        <p:spPr/>
        <p:txBody>
          <a:bodyPr/>
          <a:lstStyle/>
          <a:p>
            <a:r>
              <a:rPr lang="da-DK"/>
              <a:t>Klik for at redigere titeltypografien i masteren</a:t>
            </a:r>
          </a:p>
        </p:txBody>
      </p:sp>
      <p:sp>
        <p:nvSpPr>
          <p:cNvPr id="3" name="Pladsholder til lodret titel 2">
            <a:extLst>
              <a:ext uri="{FF2B5EF4-FFF2-40B4-BE49-F238E27FC236}">
                <a16:creationId xmlns="" xmlns:a16="http://schemas.microsoft.com/office/drawing/2014/main" id="{8D713D9F-A8BF-4068-8FD0-690333C79986}"/>
              </a:ext>
            </a:extLst>
          </p:cNvPr>
          <p:cNvSpPr>
            <a:spLocks noGrp="1"/>
          </p:cNvSpPr>
          <p:nvPr>
            <p:ph type="body" orient="vert" idx="1"/>
          </p:nvPr>
        </p:nvSpPr>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 xmlns:a16="http://schemas.microsoft.com/office/drawing/2014/main" id="{7DA46A63-F583-4D23-BA94-8FCD4125B023}"/>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5" name="Pladsholder til sidefod 4">
            <a:extLst>
              <a:ext uri="{FF2B5EF4-FFF2-40B4-BE49-F238E27FC236}">
                <a16:creationId xmlns="" xmlns:a16="http://schemas.microsoft.com/office/drawing/2014/main" id="{0DF620BF-4BAD-4381-A74B-3010C592B05D}"/>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 xmlns:a16="http://schemas.microsoft.com/office/drawing/2014/main" id="{ADEAD910-FAC2-430F-BE42-11585A08A7AE}"/>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3425466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a:extLst>
              <a:ext uri="{FF2B5EF4-FFF2-40B4-BE49-F238E27FC236}">
                <a16:creationId xmlns="" xmlns:a16="http://schemas.microsoft.com/office/drawing/2014/main" id="{13BC6581-38D7-4C27-841B-3CB569223EAF}"/>
              </a:ext>
            </a:extLst>
          </p:cNvPr>
          <p:cNvSpPr>
            <a:spLocks noGrp="1"/>
          </p:cNvSpPr>
          <p:nvPr>
            <p:ph type="title" orient="vert"/>
          </p:nvPr>
        </p:nvSpPr>
        <p:spPr>
          <a:xfrm>
            <a:off x="8724900" y="365125"/>
            <a:ext cx="2628900" cy="5811838"/>
          </a:xfrm>
        </p:spPr>
        <p:txBody>
          <a:bodyPr vert="eaVert"/>
          <a:lstStyle/>
          <a:p>
            <a:r>
              <a:rPr lang="da-DK"/>
              <a:t>Klik for at redigere titeltypografien i masteren</a:t>
            </a:r>
          </a:p>
        </p:txBody>
      </p:sp>
      <p:sp>
        <p:nvSpPr>
          <p:cNvPr id="3" name="Pladsholder til lodret titel 2">
            <a:extLst>
              <a:ext uri="{FF2B5EF4-FFF2-40B4-BE49-F238E27FC236}">
                <a16:creationId xmlns="" xmlns:a16="http://schemas.microsoft.com/office/drawing/2014/main" id="{DEB51A76-1A99-4AD7-B17C-8D3547B33FD5}"/>
              </a:ext>
            </a:extLst>
          </p:cNvPr>
          <p:cNvSpPr>
            <a:spLocks noGrp="1"/>
          </p:cNvSpPr>
          <p:nvPr>
            <p:ph type="body" orient="vert" idx="1"/>
          </p:nvPr>
        </p:nvSpPr>
        <p:spPr>
          <a:xfrm>
            <a:off x="838200" y="365125"/>
            <a:ext cx="7734300" cy="5811838"/>
          </a:xfrm>
        </p:spPr>
        <p:txBody>
          <a:bodyPr vert="eaVert"/>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dato 3">
            <a:extLst>
              <a:ext uri="{FF2B5EF4-FFF2-40B4-BE49-F238E27FC236}">
                <a16:creationId xmlns="" xmlns:a16="http://schemas.microsoft.com/office/drawing/2014/main" id="{83D0B21D-D252-40F6-B756-655DB546AB19}"/>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5" name="Pladsholder til sidefod 4">
            <a:extLst>
              <a:ext uri="{FF2B5EF4-FFF2-40B4-BE49-F238E27FC236}">
                <a16:creationId xmlns="" xmlns:a16="http://schemas.microsoft.com/office/drawing/2014/main" id="{FA544EB2-DE57-4A12-B60E-834AFAA9BB28}"/>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 xmlns:a16="http://schemas.microsoft.com/office/drawing/2014/main" id="{F8106176-417A-499A-B34B-44EBFE835B3B}"/>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160048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0E1E102E-FA01-4BCE-9C56-6B22EDBFE372}"/>
              </a:ext>
            </a:extLst>
          </p:cNvPr>
          <p:cNvSpPr>
            <a:spLocks noGrp="1"/>
          </p:cNvSpPr>
          <p:nvPr>
            <p:ph type="title"/>
          </p:nvPr>
        </p:nvSpPr>
        <p:spPr/>
        <p:txBody>
          <a:bodyPr/>
          <a:lstStyle/>
          <a:p>
            <a:r>
              <a:rPr lang="da-DK" dirty="0"/>
              <a:t>Klik for at redigere titeltypografien i masteren</a:t>
            </a:r>
          </a:p>
        </p:txBody>
      </p:sp>
      <p:sp>
        <p:nvSpPr>
          <p:cNvPr id="3" name="Pladsholder til indhold 2">
            <a:extLst>
              <a:ext uri="{FF2B5EF4-FFF2-40B4-BE49-F238E27FC236}">
                <a16:creationId xmlns="" xmlns:a16="http://schemas.microsoft.com/office/drawing/2014/main" id="{31F68AC3-B63D-4597-858B-A5A87D039D9F}"/>
              </a:ext>
            </a:extLst>
          </p:cNvPr>
          <p:cNvSpPr>
            <a:spLocks noGrp="1"/>
          </p:cNvSpPr>
          <p:nvPr>
            <p:ph idx="1"/>
          </p:nvPr>
        </p:nvSpPr>
        <p:spPr/>
        <p:txBody>
          <a:bodyPr/>
          <a:lstStyle/>
          <a:p>
            <a:pPr lvl="0"/>
            <a:r>
              <a:rPr lang="da-DK" dirty="0"/>
              <a:t>Klik for at redigere teksttypografierne i masteren</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Pladsholder til dato 3">
            <a:extLst>
              <a:ext uri="{FF2B5EF4-FFF2-40B4-BE49-F238E27FC236}">
                <a16:creationId xmlns="" xmlns:a16="http://schemas.microsoft.com/office/drawing/2014/main" id="{832EBA5C-741F-49B0-8146-0BC4033570F8}"/>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5" name="Pladsholder til sidefod 4">
            <a:extLst>
              <a:ext uri="{FF2B5EF4-FFF2-40B4-BE49-F238E27FC236}">
                <a16:creationId xmlns="" xmlns:a16="http://schemas.microsoft.com/office/drawing/2014/main" id="{A28E5581-3318-483E-B411-F338710B813A}"/>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 xmlns:a16="http://schemas.microsoft.com/office/drawing/2014/main" id="{C013DA44-B34E-429B-B228-1CFC49A4D12D}"/>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3024658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D2BA5512-F44A-4B3C-B436-8C88E83A3AB4}"/>
              </a:ext>
            </a:extLst>
          </p:cNvPr>
          <p:cNvSpPr>
            <a:spLocks noGrp="1"/>
          </p:cNvSpPr>
          <p:nvPr>
            <p:ph type="title"/>
          </p:nvPr>
        </p:nvSpPr>
        <p:spPr>
          <a:xfrm>
            <a:off x="831850" y="1709738"/>
            <a:ext cx="10515600" cy="2852737"/>
          </a:xfrm>
        </p:spPr>
        <p:txBody>
          <a:bodyPr anchor="b"/>
          <a:lstStyle>
            <a:lvl1pPr>
              <a:defRPr sz="6000"/>
            </a:lvl1pPr>
          </a:lstStyle>
          <a:p>
            <a:r>
              <a:rPr lang="da-DK"/>
              <a:t>Klik for at redigere titeltypografien i masteren</a:t>
            </a:r>
          </a:p>
        </p:txBody>
      </p:sp>
      <p:sp>
        <p:nvSpPr>
          <p:cNvPr id="3" name="Pladsholder til tekst 2">
            <a:extLst>
              <a:ext uri="{FF2B5EF4-FFF2-40B4-BE49-F238E27FC236}">
                <a16:creationId xmlns="" xmlns:a16="http://schemas.microsoft.com/office/drawing/2014/main" id="{F2569898-28EE-4339-B229-35FC336795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a-DK"/>
              <a:t>Klik for at redigere teksttypografierne i masteren</a:t>
            </a:r>
          </a:p>
        </p:txBody>
      </p:sp>
      <p:sp>
        <p:nvSpPr>
          <p:cNvPr id="4" name="Pladsholder til dato 3">
            <a:extLst>
              <a:ext uri="{FF2B5EF4-FFF2-40B4-BE49-F238E27FC236}">
                <a16:creationId xmlns="" xmlns:a16="http://schemas.microsoft.com/office/drawing/2014/main" id="{05A4A7AD-94C4-4A90-83EB-58AA7BEDDD87}"/>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5" name="Pladsholder til sidefod 4">
            <a:extLst>
              <a:ext uri="{FF2B5EF4-FFF2-40B4-BE49-F238E27FC236}">
                <a16:creationId xmlns="" xmlns:a16="http://schemas.microsoft.com/office/drawing/2014/main" id="{5A956C25-70A7-46BC-9A54-911A92672505}"/>
              </a:ext>
            </a:extLst>
          </p:cNvPr>
          <p:cNvSpPr>
            <a:spLocks noGrp="1"/>
          </p:cNvSpPr>
          <p:nvPr>
            <p:ph type="ftr" sz="quarter" idx="11"/>
          </p:nvPr>
        </p:nvSpPr>
        <p:spPr/>
        <p:txBody>
          <a:bodyPr/>
          <a:lstStyle/>
          <a:p>
            <a:endParaRPr lang="da-DK"/>
          </a:p>
        </p:txBody>
      </p:sp>
      <p:sp>
        <p:nvSpPr>
          <p:cNvPr id="6" name="Pladsholder til slidenummer 5">
            <a:extLst>
              <a:ext uri="{FF2B5EF4-FFF2-40B4-BE49-F238E27FC236}">
                <a16:creationId xmlns="" xmlns:a16="http://schemas.microsoft.com/office/drawing/2014/main" id="{8AAA5F5D-1E01-4756-800D-C398160C1787}"/>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2235043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3E016278-71CB-4C93-9135-969DC598AE9F}"/>
              </a:ext>
            </a:extLst>
          </p:cNvPr>
          <p:cNvSpPr>
            <a:spLocks noGrp="1"/>
          </p:cNvSpPr>
          <p:nvPr>
            <p:ph type="title"/>
          </p:nvPr>
        </p:nvSpPr>
        <p:spPr/>
        <p:txBody>
          <a:bodyPr/>
          <a:lstStyle/>
          <a:p>
            <a:r>
              <a:rPr lang="da-DK"/>
              <a:t>Klik for at redigere titeltypografien i masteren</a:t>
            </a:r>
          </a:p>
        </p:txBody>
      </p:sp>
      <p:sp>
        <p:nvSpPr>
          <p:cNvPr id="3" name="Pladsholder til indhold 2">
            <a:extLst>
              <a:ext uri="{FF2B5EF4-FFF2-40B4-BE49-F238E27FC236}">
                <a16:creationId xmlns="" xmlns:a16="http://schemas.microsoft.com/office/drawing/2014/main" id="{7FF7A414-6986-4706-B9F2-CA57495E9A99}"/>
              </a:ext>
            </a:extLst>
          </p:cNvPr>
          <p:cNvSpPr>
            <a:spLocks noGrp="1"/>
          </p:cNvSpPr>
          <p:nvPr>
            <p:ph sz="half" idx="1"/>
          </p:nvPr>
        </p:nvSpPr>
        <p:spPr>
          <a:xfrm>
            <a:off x="838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a:extLst>
              <a:ext uri="{FF2B5EF4-FFF2-40B4-BE49-F238E27FC236}">
                <a16:creationId xmlns="" xmlns:a16="http://schemas.microsoft.com/office/drawing/2014/main" id="{C5A10133-C0D9-44F6-BEBD-8926D0CD518E}"/>
              </a:ext>
            </a:extLst>
          </p:cNvPr>
          <p:cNvSpPr>
            <a:spLocks noGrp="1"/>
          </p:cNvSpPr>
          <p:nvPr>
            <p:ph sz="half" idx="2"/>
          </p:nvPr>
        </p:nvSpPr>
        <p:spPr>
          <a:xfrm>
            <a:off x="6172200" y="1825625"/>
            <a:ext cx="5181600" cy="435133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dato 4">
            <a:extLst>
              <a:ext uri="{FF2B5EF4-FFF2-40B4-BE49-F238E27FC236}">
                <a16:creationId xmlns="" xmlns:a16="http://schemas.microsoft.com/office/drawing/2014/main" id="{30396ED8-9939-420C-BAB5-77D2789EC40F}"/>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6" name="Pladsholder til sidefod 5">
            <a:extLst>
              <a:ext uri="{FF2B5EF4-FFF2-40B4-BE49-F238E27FC236}">
                <a16:creationId xmlns="" xmlns:a16="http://schemas.microsoft.com/office/drawing/2014/main" id="{175BA084-B68A-49CE-B087-2794CC98FD0B}"/>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 xmlns:a16="http://schemas.microsoft.com/office/drawing/2014/main" id="{CFBCF1A4-CE14-47AE-9F11-D1CADA901A97}"/>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2531261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BDDBC651-6323-40C4-A8FA-3924B6CDE530}"/>
              </a:ext>
            </a:extLst>
          </p:cNvPr>
          <p:cNvSpPr>
            <a:spLocks noGrp="1"/>
          </p:cNvSpPr>
          <p:nvPr>
            <p:ph type="title"/>
          </p:nvPr>
        </p:nvSpPr>
        <p:spPr>
          <a:xfrm>
            <a:off x="839788" y="365125"/>
            <a:ext cx="10515600" cy="1325563"/>
          </a:xfrm>
        </p:spPr>
        <p:txBody>
          <a:bodyPr/>
          <a:lstStyle/>
          <a:p>
            <a:r>
              <a:rPr lang="da-DK"/>
              <a:t>Klik for at redigere titeltypografien i masteren</a:t>
            </a:r>
          </a:p>
        </p:txBody>
      </p:sp>
      <p:sp>
        <p:nvSpPr>
          <p:cNvPr id="3" name="Pladsholder til tekst 2">
            <a:extLst>
              <a:ext uri="{FF2B5EF4-FFF2-40B4-BE49-F238E27FC236}">
                <a16:creationId xmlns="" xmlns:a16="http://schemas.microsoft.com/office/drawing/2014/main" id="{2D30185C-F585-4540-BAFE-4FD4C6280C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4" name="Pladsholder til indhold 3">
            <a:extLst>
              <a:ext uri="{FF2B5EF4-FFF2-40B4-BE49-F238E27FC236}">
                <a16:creationId xmlns="" xmlns:a16="http://schemas.microsoft.com/office/drawing/2014/main" id="{EFC28F4B-5E1B-4BA3-A12A-D015271DB9EC}"/>
              </a:ext>
            </a:extLst>
          </p:cNvPr>
          <p:cNvSpPr>
            <a:spLocks noGrp="1"/>
          </p:cNvSpPr>
          <p:nvPr>
            <p:ph sz="half" idx="2"/>
          </p:nvPr>
        </p:nvSpPr>
        <p:spPr>
          <a:xfrm>
            <a:off x="839788" y="2505075"/>
            <a:ext cx="5157787"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a:extLst>
              <a:ext uri="{FF2B5EF4-FFF2-40B4-BE49-F238E27FC236}">
                <a16:creationId xmlns="" xmlns:a16="http://schemas.microsoft.com/office/drawing/2014/main" id="{2B003BFE-9777-4FAF-85AC-2E04C13D24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teksttypografierne i masteren</a:t>
            </a:r>
          </a:p>
        </p:txBody>
      </p:sp>
      <p:sp>
        <p:nvSpPr>
          <p:cNvPr id="6" name="Pladsholder til indhold 5">
            <a:extLst>
              <a:ext uri="{FF2B5EF4-FFF2-40B4-BE49-F238E27FC236}">
                <a16:creationId xmlns="" xmlns:a16="http://schemas.microsoft.com/office/drawing/2014/main" id="{9624847D-254D-49B9-8187-6C128708B38E}"/>
              </a:ext>
            </a:extLst>
          </p:cNvPr>
          <p:cNvSpPr>
            <a:spLocks noGrp="1"/>
          </p:cNvSpPr>
          <p:nvPr>
            <p:ph sz="quarter" idx="4"/>
          </p:nvPr>
        </p:nvSpPr>
        <p:spPr>
          <a:xfrm>
            <a:off x="6172200" y="2505075"/>
            <a:ext cx="5183188" cy="3684588"/>
          </a:xfrm>
        </p:spPr>
        <p:txBody>
          <a:body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7" name="Pladsholder til dato 6">
            <a:extLst>
              <a:ext uri="{FF2B5EF4-FFF2-40B4-BE49-F238E27FC236}">
                <a16:creationId xmlns="" xmlns:a16="http://schemas.microsoft.com/office/drawing/2014/main" id="{3B2C7199-BAF6-49DE-84E4-A79EDD2C0751}"/>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8" name="Pladsholder til sidefod 7">
            <a:extLst>
              <a:ext uri="{FF2B5EF4-FFF2-40B4-BE49-F238E27FC236}">
                <a16:creationId xmlns="" xmlns:a16="http://schemas.microsoft.com/office/drawing/2014/main" id="{84F1BF7D-30B6-40F0-96E0-34E69AC585B7}"/>
              </a:ext>
            </a:extLst>
          </p:cNvPr>
          <p:cNvSpPr>
            <a:spLocks noGrp="1"/>
          </p:cNvSpPr>
          <p:nvPr>
            <p:ph type="ftr" sz="quarter" idx="11"/>
          </p:nvPr>
        </p:nvSpPr>
        <p:spPr/>
        <p:txBody>
          <a:bodyPr/>
          <a:lstStyle/>
          <a:p>
            <a:endParaRPr lang="da-DK"/>
          </a:p>
        </p:txBody>
      </p:sp>
      <p:sp>
        <p:nvSpPr>
          <p:cNvPr id="9" name="Pladsholder til slidenummer 8">
            <a:extLst>
              <a:ext uri="{FF2B5EF4-FFF2-40B4-BE49-F238E27FC236}">
                <a16:creationId xmlns="" xmlns:a16="http://schemas.microsoft.com/office/drawing/2014/main" id="{7161B609-21E5-4E18-BC2A-D4E0183B3CAE}"/>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2817980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CAA38068-989E-48FE-A5B0-8C62A516D485}"/>
              </a:ext>
            </a:extLst>
          </p:cNvPr>
          <p:cNvSpPr>
            <a:spLocks noGrp="1"/>
          </p:cNvSpPr>
          <p:nvPr>
            <p:ph type="title"/>
          </p:nvPr>
        </p:nvSpPr>
        <p:spPr/>
        <p:txBody>
          <a:bodyPr/>
          <a:lstStyle/>
          <a:p>
            <a:r>
              <a:rPr lang="da-DK"/>
              <a:t>Klik for at redigere titeltypografien i masteren</a:t>
            </a:r>
          </a:p>
        </p:txBody>
      </p:sp>
      <p:sp>
        <p:nvSpPr>
          <p:cNvPr id="3" name="Pladsholder til dato 2">
            <a:extLst>
              <a:ext uri="{FF2B5EF4-FFF2-40B4-BE49-F238E27FC236}">
                <a16:creationId xmlns="" xmlns:a16="http://schemas.microsoft.com/office/drawing/2014/main" id="{683A660B-65B2-4495-A7C3-2F603BCDD3C1}"/>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4" name="Pladsholder til sidefod 3">
            <a:extLst>
              <a:ext uri="{FF2B5EF4-FFF2-40B4-BE49-F238E27FC236}">
                <a16:creationId xmlns="" xmlns:a16="http://schemas.microsoft.com/office/drawing/2014/main" id="{49D2D672-9427-4E6E-A6FB-FD25160F7B61}"/>
              </a:ext>
            </a:extLst>
          </p:cNvPr>
          <p:cNvSpPr>
            <a:spLocks noGrp="1"/>
          </p:cNvSpPr>
          <p:nvPr>
            <p:ph type="ftr" sz="quarter" idx="11"/>
          </p:nvPr>
        </p:nvSpPr>
        <p:spPr/>
        <p:txBody>
          <a:bodyPr/>
          <a:lstStyle/>
          <a:p>
            <a:endParaRPr lang="da-DK"/>
          </a:p>
        </p:txBody>
      </p:sp>
      <p:sp>
        <p:nvSpPr>
          <p:cNvPr id="5" name="Pladsholder til slidenummer 4">
            <a:extLst>
              <a:ext uri="{FF2B5EF4-FFF2-40B4-BE49-F238E27FC236}">
                <a16:creationId xmlns="" xmlns:a16="http://schemas.microsoft.com/office/drawing/2014/main" id="{70391CF4-A314-4246-8F8E-D9E259A18757}"/>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3791984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dsholder til dato 1">
            <a:extLst>
              <a:ext uri="{FF2B5EF4-FFF2-40B4-BE49-F238E27FC236}">
                <a16:creationId xmlns="" xmlns:a16="http://schemas.microsoft.com/office/drawing/2014/main" id="{A6968E09-F93A-4AA0-8D8F-51BB823F3A90}"/>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3" name="Pladsholder til sidefod 2">
            <a:extLst>
              <a:ext uri="{FF2B5EF4-FFF2-40B4-BE49-F238E27FC236}">
                <a16:creationId xmlns="" xmlns:a16="http://schemas.microsoft.com/office/drawing/2014/main" id="{FFF79986-7B69-4CE9-A709-EF2E4CEF87BB}"/>
              </a:ext>
            </a:extLst>
          </p:cNvPr>
          <p:cNvSpPr>
            <a:spLocks noGrp="1"/>
          </p:cNvSpPr>
          <p:nvPr>
            <p:ph type="ftr" sz="quarter" idx="11"/>
          </p:nvPr>
        </p:nvSpPr>
        <p:spPr/>
        <p:txBody>
          <a:bodyPr/>
          <a:lstStyle/>
          <a:p>
            <a:endParaRPr lang="da-DK"/>
          </a:p>
        </p:txBody>
      </p:sp>
      <p:sp>
        <p:nvSpPr>
          <p:cNvPr id="4" name="Pladsholder til slidenummer 3">
            <a:extLst>
              <a:ext uri="{FF2B5EF4-FFF2-40B4-BE49-F238E27FC236}">
                <a16:creationId xmlns="" xmlns:a16="http://schemas.microsoft.com/office/drawing/2014/main" id="{04EC6446-181C-4404-AB24-6CFD548A97B8}"/>
              </a:ext>
            </a:extLst>
          </p:cNvPr>
          <p:cNvSpPr>
            <a:spLocks noGrp="1"/>
          </p:cNvSpPr>
          <p:nvPr>
            <p:ph type="sldNum" sz="quarter" idx="12"/>
          </p:nvPr>
        </p:nvSpPr>
        <p:spPr/>
        <p:txBody>
          <a:bodyPr/>
          <a:lstStyle/>
          <a:p>
            <a:fld id="{3AFF4070-9498-49E8-851F-C8497661CD9F}" type="slidenum">
              <a:rPr lang="da-DK" smtClean="0"/>
              <a:t>‹#›</a:t>
            </a:fld>
            <a:endParaRPr lang="da-DK" dirty="0"/>
          </a:p>
        </p:txBody>
      </p:sp>
    </p:spTree>
    <p:extLst>
      <p:ext uri="{BB962C8B-B14F-4D97-AF65-F5344CB8AC3E}">
        <p14:creationId xmlns:p14="http://schemas.microsoft.com/office/powerpoint/2010/main" val="34893324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143DD5CD-E860-42C1-9F2A-0C838DB2C3A2}"/>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indhold 2">
            <a:extLst>
              <a:ext uri="{FF2B5EF4-FFF2-40B4-BE49-F238E27FC236}">
                <a16:creationId xmlns="" xmlns:a16="http://schemas.microsoft.com/office/drawing/2014/main" id="{F1FF66ED-63C8-4EF1-A6D2-BCD8BEEB012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teksttypografierne i masteren</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a:extLst>
              <a:ext uri="{FF2B5EF4-FFF2-40B4-BE49-F238E27FC236}">
                <a16:creationId xmlns="" xmlns:a16="http://schemas.microsoft.com/office/drawing/2014/main" id="{72CB05F6-BD12-4FA8-A01A-DE833344B3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 xmlns:a16="http://schemas.microsoft.com/office/drawing/2014/main" id="{6E042189-71BE-450C-8292-D2BC2D8AB7E8}"/>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6" name="Pladsholder til sidefod 5">
            <a:extLst>
              <a:ext uri="{FF2B5EF4-FFF2-40B4-BE49-F238E27FC236}">
                <a16:creationId xmlns="" xmlns:a16="http://schemas.microsoft.com/office/drawing/2014/main" id="{6FB1EACC-04F0-4519-8E4A-3ADF3F49BA9F}"/>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 xmlns:a16="http://schemas.microsoft.com/office/drawing/2014/main" id="{EEB0D368-D3A5-484C-99FF-C278D4497D24}"/>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3849072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C4E9D727-1A0E-46C5-981C-C1E3590ACE0E}"/>
              </a:ext>
            </a:extLst>
          </p:cNvPr>
          <p:cNvSpPr>
            <a:spLocks noGrp="1"/>
          </p:cNvSpPr>
          <p:nvPr>
            <p:ph type="title"/>
          </p:nvPr>
        </p:nvSpPr>
        <p:spPr>
          <a:xfrm>
            <a:off x="839788" y="457200"/>
            <a:ext cx="3932237" cy="1600200"/>
          </a:xfrm>
        </p:spPr>
        <p:txBody>
          <a:bodyPr anchor="b"/>
          <a:lstStyle>
            <a:lvl1pPr>
              <a:defRPr sz="3200"/>
            </a:lvl1pPr>
          </a:lstStyle>
          <a:p>
            <a:r>
              <a:rPr lang="da-DK"/>
              <a:t>Klik for at redigere titeltypografien i masteren</a:t>
            </a:r>
          </a:p>
        </p:txBody>
      </p:sp>
      <p:sp>
        <p:nvSpPr>
          <p:cNvPr id="3" name="Pladsholder til billede 2">
            <a:extLst>
              <a:ext uri="{FF2B5EF4-FFF2-40B4-BE49-F238E27FC236}">
                <a16:creationId xmlns="" xmlns:a16="http://schemas.microsoft.com/office/drawing/2014/main" id="{D27A7EF7-B7BA-40FB-9032-F97A18830C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a-DK"/>
          </a:p>
        </p:txBody>
      </p:sp>
      <p:sp>
        <p:nvSpPr>
          <p:cNvPr id="4" name="Pladsholder til tekst 3">
            <a:extLst>
              <a:ext uri="{FF2B5EF4-FFF2-40B4-BE49-F238E27FC236}">
                <a16:creationId xmlns="" xmlns:a16="http://schemas.microsoft.com/office/drawing/2014/main" id="{BD69CA69-6267-4100-80C2-5B4FD9FCB2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teksttypografierne i masteren</a:t>
            </a:r>
          </a:p>
        </p:txBody>
      </p:sp>
      <p:sp>
        <p:nvSpPr>
          <p:cNvPr id="5" name="Pladsholder til dato 4">
            <a:extLst>
              <a:ext uri="{FF2B5EF4-FFF2-40B4-BE49-F238E27FC236}">
                <a16:creationId xmlns="" xmlns:a16="http://schemas.microsoft.com/office/drawing/2014/main" id="{674A86FD-9459-49E8-9DEC-F309C5FA6739}"/>
              </a:ext>
            </a:extLst>
          </p:cNvPr>
          <p:cNvSpPr>
            <a:spLocks noGrp="1"/>
          </p:cNvSpPr>
          <p:nvPr>
            <p:ph type="dt" sz="half" idx="10"/>
          </p:nvPr>
        </p:nvSpPr>
        <p:spPr/>
        <p:txBody>
          <a:bodyPr/>
          <a:lstStyle/>
          <a:p>
            <a:fld id="{2A37E387-4B06-4BC3-87BC-7B11E0CD8C4F}" type="datetimeFigureOut">
              <a:rPr lang="da-DK" smtClean="0"/>
              <a:t>21-04-2021</a:t>
            </a:fld>
            <a:endParaRPr lang="da-DK"/>
          </a:p>
        </p:txBody>
      </p:sp>
      <p:sp>
        <p:nvSpPr>
          <p:cNvPr id="6" name="Pladsholder til sidefod 5">
            <a:extLst>
              <a:ext uri="{FF2B5EF4-FFF2-40B4-BE49-F238E27FC236}">
                <a16:creationId xmlns="" xmlns:a16="http://schemas.microsoft.com/office/drawing/2014/main" id="{55B0E652-7356-4B2B-BA85-A51CDD7B4868}"/>
              </a:ext>
            </a:extLst>
          </p:cNvPr>
          <p:cNvSpPr>
            <a:spLocks noGrp="1"/>
          </p:cNvSpPr>
          <p:nvPr>
            <p:ph type="ftr" sz="quarter" idx="11"/>
          </p:nvPr>
        </p:nvSpPr>
        <p:spPr/>
        <p:txBody>
          <a:bodyPr/>
          <a:lstStyle/>
          <a:p>
            <a:endParaRPr lang="da-DK"/>
          </a:p>
        </p:txBody>
      </p:sp>
      <p:sp>
        <p:nvSpPr>
          <p:cNvPr id="7" name="Pladsholder til slidenummer 6">
            <a:extLst>
              <a:ext uri="{FF2B5EF4-FFF2-40B4-BE49-F238E27FC236}">
                <a16:creationId xmlns="" xmlns:a16="http://schemas.microsoft.com/office/drawing/2014/main" id="{5EBD0943-E889-4D78-B996-4CF57C297794}"/>
              </a:ext>
            </a:extLst>
          </p:cNvPr>
          <p:cNvSpPr>
            <a:spLocks noGrp="1"/>
          </p:cNvSpPr>
          <p:nvPr>
            <p:ph type="sldNum" sz="quarter" idx="12"/>
          </p:nvPr>
        </p:nvSpPr>
        <p:spPr/>
        <p:txBody>
          <a:bodyPr/>
          <a:lstStyle/>
          <a:p>
            <a:fld id="{3AFF4070-9498-49E8-851F-C8497661CD9F}" type="slidenum">
              <a:rPr lang="da-DK" smtClean="0"/>
              <a:t>‹#›</a:t>
            </a:fld>
            <a:endParaRPr lang="da-DK"/>
          </a:p>
        </p:txBody>
      </p:sp>
    </p:spTree>
    <p:extLst>
      <p:ext uri="{BB962C8B-B14F-4D97-AF65-F5344CB8AC3E}">
        <p14:creationId xmlns:p14="http://schemas.microsoft.com/office/powerpoint/2010/main" val="1325311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dsholder til titel 1">
            <a:extLst>
              <a:ext uri="{FF2B5EF4-FFF2-40B4-BE49-F238E27FC236}">
                <a16:creationId xmlns="" xmlns:a16="http://schemas.microsoft.com/office/drawing/2014/main" id="{57950EF8-D56B-48B6-869B-381061EA8B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a-DK" dirty="0"/>
              <a:t>Klik for at redigere titeltypografien i masteren</a:t>
            </a:r>
          </a:p>
        </p:txBody>
      </p:sp>
      <p:sp>
        <p:nvSpPr>
          <p:cNvPr id="3" name="Pladsholder til tekst 2">
            <a:extLst>
              <a:ext uri="{FF2B5EF4-FFF2-40B4-BE49-F238E27FC236}">
                <a16:creationId xmlns="" xmlns:a16="http://schemas.microsoft.com/office/drawing/2014/main" id="{AB376CE3-382D-484F-9574-391E41B5E9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a-DK" dirty="0"/>
              <a:t>Klik for at redigere teksttypografierne i masteren</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Pladsholder til dato 3">
            <a:extLst>
              <a:ext uri="{FF2B5EF4-FFF2-40B4-BE49-F238E27FC236}">
                <a16:creationId xmlns="" xmlns:a16="http://schemas.microsoft.com/office/drawing/2014/main" id="{53BAC898-1AA2-453F-85FC-83EF37E2C9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37E387-4B06-4BC3-87BC-7B11E0CD8C4F}" type="datetimeFigureOut">
              <a:rPr lang="da-DK" smtClean="0"/>
              <a:t>21-04-2021</a:t>
            </a:fld>
            <a:endParaRPr lang="da-DK"/>
          </a:p>
        </p:txBody>
      </p:sp>
      <p:sp>
        <p:nvSpPr>
          <p:cNvPr id="5" name="Pladsholder til sidefod 4">
            <a:extLst>
              <a:ext uri="{FF2B5EF4-FFF2-40B4-BE49-F238E27FC236}">
                <a16:creationId xmlns="" xmlns:a16="http://schemas.microsoft.com/office/drawing/2014/main" id="{E8A242FF-628B-4E95-8A46-50B8F779A8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a-DK"/>
          </a:p>
        </p:txBody>
      </p:sp>
      <p:sp>
        <p:nvSpPr>
          <p:cNvPr id="6" name="Pladsholder til slidenummer 5">
            <a:extLst>
              <a:ext uri="{FF2B5EF4-FFF2-40B4-BE49-F238E27FC236}">
                <a16:creationId xmlns="" xmlns:a16="http://schemas.microsoft.com/office/drawing/2014/main" id="{5228AB7C-C0D6-49F9-92EF-4E8405A409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FF4070-9498-49E8-851F-C8497661CD9F}" type="slidenum">
              <a:rPr lang="da-DK" smtClean="0"/>
              <a:t>‹#›</a:t>
            </a:fld>
            <a:endParaRPr lang="da-DK"/>
          </a:p>
        </p:txBody>
      </p:sp>
      <p:sp>
        <p:nvSpPr>
          <p:cNvPr id="9" name="Rektangel 8">
            <a:extLst>
              <a:ext uri="{FF2B5EF4-FFF2-40B4-BE49-F238E27FC236}">
                <a16:creationId xmlns="" xmlns:a16="http://schemas.microsoft.com/office/drawing/2014/main" id="{53945AF3-D6DB-46D4-BE0C-9F968442691D}"/>
              </a:ext>
            </a:extLst>
          </p:cNvPr>
          <p:cNvSpPr/>
          <p:nvPr userDrawn="1"/>
        </p:nvSpPr>
        <p:spPr>
          <a:xfrm>
            <a:off x="0" y="6492874"/>
            <a:ext cx="12192000" cy="3651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spTree>
    <p:extLst>
      <p:ext uri="{BB962C8B-B14F-4D97-AF65-F5344CB8AC3E}">
        <p14:creationId xmlns:p14="http://schemas.microsoft.com/office/powerpoint/2010/main" val="958105241"/>
      </p:ext>
    </p:extLst>
  </p:cSld>
  <p:clrMap bg1="lt1" tx1="dk1" bg2="lt2" tx2="dk2" accent1="accent1" accent2="accent2" accent3="accent3" accent4="accent4" accent5="accent5" accent6="accent6" hlink="hlink" folHlink="folHlink"/>
  <p:sldLayoutIdLst>
    <p:sldLayoutId id="2147483999" r:id="rId1"/>
    <p:sldLayoutId id="2147484000" r:id="rId2"/>
    <p:sldLayoutId id="2147484001" r:id="rId3"/>
    <p:sldLayoutId id="2147484002" r:id="rId4"/>
    <p:sldLayoutId id="2147484003" r:id="rId5"/>
    <p:sldLayoutId id="2147484004" r:id="rId6"/>
    <p:sldLayoutId id="2147484005" r:id="rId7"/>
    <p:sldLayoutId id="2147484006" r:id="rId8"/>
    <p:sldLayoutId id="2147484007" r:id="rId9"/>
    <p:sldLayoutId id="2147484008" r:id="rId10"/>
    <p:sldLayoutId id="2147484009" r:id="rId11"/>
  </p:sldLayoutIdLst>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hyperlink" Target="https://www.hbproducts.dk/en/vapor-quality-sensor"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8.jp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25.jp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Billede 6" descr="Et billede, der indeholder tekst, indendørs&#10;&#10;Automatisk genereret beskrivelse">
            <a:extLst>
              <a:ext uri="{FF2B5EF4-FFF2-40B4-BE49-F238E27FC236}">
                <a16:creationId xmlns="" xmlns:a16="http://schemas.microsoft.com/office/drawing/2014/main" id="{CE324327-1239-4570-B85B-5F7DA470F2E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Rutediagram: Proces 3">
            <a:extLst>
              <a:ext uri="{FF2B5EF4-FFF2-40B4-BE49-F238E27FC236}">
                <a16:creationId xmlns="" xmlns:a16="http://schemas.microsoft.com/office/drawing/2014/main" id="{A07A17B1-EF4E-47E5-84B0-016E9701CC37}"/>
              </a:ext>
            </a:extLst>
          </p:cNvPr>
          <p:cNvSpPr/>
          <p:nvPr/>
        </p:nvSpPr>
        <p:spPr>
          <a:xfrm>
            <a:off x="1312752" y="905347"/>
            <a:ext cx="10460739" cy="1385180"/>
          </a:xfrm>
          <a:prstGeom prst="flowChartProcess">
            <a:avLst/>
          </a:prstGeom>
          <a:solidFill>
            <a:srgbClr val="4472C4">
              <a:alpha val="94902"/>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sp>
        <p:nvSpPr>
          <p:cNvPr id="6" name="Tekstfelt 5">
            <a:extLst>
              <a:ext uri="{FF2B5EF4-FFF2-40B4-BE49-F238E27FC236}">
                <a16:creationId xmlns="" xmlns:a16="http://schemas.microsoft.com/office/drawing/2014/main" id="{ED4C8594-19E7-4DA4-8A7A-1D432E18C9CD}"/>
              </a:ext>
            </a:extLst>
          </p:cNvPr>
          <p:cNvSpPr txBox="1"/>
          <p:nvPr/>
        </p:nvSpPr>
        <p:spPr>
          <a:xfrm>
            <a:off x="1312752" y="991599"/>
            <a:ext cx="10395526" cy="1200329"/>
          </a:xfrm>
          <a:prstGeom prst="rect">
            <a:avLst/>
          </a:prstGeom>
          <a:noFill/>
        </p:spPr>
        <p:txBody>
          <a:bodyPr wrap="square" rtlCol="0">
            <a:spAutoFit/>
          </a:bodyPr>
          <a:lstStyle/>
          <a:p>
            <a:r>
              <a:rPr lang="es-CO" sz="3600" b="1" dirty="0" smtClean="0">
                <a:solidFill>
                  <a:schemeClr val="bg1"/>
                </a:solidFill>
                <a:latin typeface="+mj-lt"/>
                <a:cs typeface="Segoe UI Semibold" panose="020B0702040204020203" pitchFamily="34" charset="0"/>
              </a:rPr>
              <a:t>Enfriamiento </a:t>
            </a:r>
            <a:r>
              <a:rPr lang="es-CO" sz="3600" b="1" dirty="0" smtClean="0">
                <a:solidFill>
                  <a:schemeClr val="bg1"/>
                </a:solidFill>
                <a:latin typeface="+mj-lt"/>
                <a:cs typeface="Segoe UI Semibold" panose="020B0702040204020203" pitchFamily="34" charset="0"/>
              </a:rPr>
              <a:t>Ecológico y Eficiencia Energética usando el </a:t>
            </a:r>
            <a:r>
              <a:rPr lang="es-CO" sz="3600" b="1" dirty="0" smtClean="0">
                <a:solidFill>
                  <a:schemeClr val="bg1"/>
                </a:solidFill>
                <a:latin typeface="+mj-lt"/>
                <a:cs typeface="Segoe UI Semibold" panose="020B0702040204020203" pitchFamily="34" charset="0"/>
              </a:rPr>
              <a:t>Control </a:t>
            </a:r>
            <a:r>
              <a:rPr lang="es-CO" sz="3600" b="1" dirty="0" smtClean="0">
                <a:solidFill>
                  <a:schemeClr val="bg1"/>
                </a:solidFill>
                <a:latin typeface="+mj-lt"/>
                <a:cs typeface="Segoe UI Semibold" panose="020B0702040204020203" pitchFamily="34" charset="0"/>
              </a:rPr>
              <a:t>de Calidad </a:t>
            </a:r>
            <a:r>
              <a:rPr lang="es-CO" sz="3600" b="1" dirty="0" smtClean="0">
                <a:solidFill>
                  <a:schemeClr val="bg1"/>
                </a:solidFill>
                <a:latin typeface="+mj-lt"/>
                <a:cs typeface="Segoe UI Semibold" panose="020B0702040204020203" pitchFamily="34" charset="0"/>
              </a:rPr>
              <a:t>de Vapor</a:t>
            </a:r>
            <a:endParaRPr lang="es-CO" sz="3600" b="1" dirty="0">
              <a:solidFill>
                <a:schemeClr val="bg1"/>
              </a:solidFill>
              <a:latin typeface="+mj-lt"/>
              <a:cs typeface="Segoe UI Semibold" panose="020B0702040204020203" pitchFamily="34" charset="0"/>
            </a:endParaRPr>
          </a:p>
        </p:txBody>
      </p:sp>
      <p:pic>
        <p:nvPicPr>
          <p:cNvPr id="8" name="Billede 7" descr="Et billede, der indeholder tegning&#10;&#10;Automatisk genereret beskrivelse">
            <a:extLst>
              <a:ext uri="{FF2B5EF4-FFF2-40B4-BE49-F238E27FC236}">
                <a16:creationId xmlns="" xmlns:a16="http://schemas.microsoft.com/office/drawing/2014/main" id="{EB4ED98E-2F34-48A9-8929-1284B2D6F12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404169" y="6103488"/>
            <a:ext cx="2683358" cy="627312"/>
          </a:xfrm>
          <a:prstGeom prst="rect">
            <a:avLst/>
          </a:prstGeom>
        </p:spPr>
      </p:pic>
    </p:spTree>
    <p:extLst>
      <p:ext uri="{BB962C8B-B14F-4D97-AF65-F5344CB8AC3E}">
        <p14:creationId xmlns:p14="http://schemas.microsoft.com/office/powerpoint/2010/main" val="5221288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CDB873F4-5843-4885-BFDA-EFB3E0DF09EF}"/>
              </a:ext>
            </a:extLst>
          </p:cNvPr>
          <p:cNvSpPr>
            <a:spLocks noGrp="1"/>
          </p:cNvSpPr>
          <p:nvPr>
            <p:ph type="title"/>
          </p:nvPr>
        </p:nvSpPr>
        <p:spPr>
          <a:xfrm>
            <a:off x="838199" y="365125"/>
            <a:ext cx="10965873" cy="1325563"/>
          </a:xfrm>
        </p:spPr>
        <p:txBody>
          <a:bodyPr>
            <a:normAutofit/>
          </a:bodyPr>
          <a:lstStyle/>
          <a:p>
            <a:r>
              <a:rPr lang="da-DK" sz="4000" dirty="0"/>
              <a:t>Beneficios económicos </a:t>
            </a:r>
            <a:r>
              <a:rPr lang="da-DK" sz="4000" dirty="0" smtClean="0"/>
              <a:t> </a:t>
            </a:r>
            <a:r>
              <a:rPr lang="da-DK" sz="4000" dirty="0"/>
              <a:t>medioambientales</a:t>
            </a:r>
          </a:p>
        </p:txBody>
      </p:sp>
      <p:sp>
        <p:nvSpPr>
          <p:cNvPr id="3" name="Pladsholder til indhold 2">
            <a:extLst>
              <a:ext uri="{FF2B5EF4-FFF2-40B4-BE49-F238E27FC236}">
                <a16:creationId xmlns="" xmlns:a16="http://schemas.microsoft.com/office/drawing/2014/main" id="{E077CA64-B1C7-465F-8568-63806B6D7DFA}"/>
              </a:ext>
            </a:extLst>
          </p:cNvPr>
          <p:cNvSpPr>
            <a:spLocks noGrp="1"/>
          </p:cNvSpPr>
          <p:nvPr>
            <p:ph idx="1"/>
          </p:nvPr>
        </p:nvSpPr>
        <p:spPr>
          <a:xfrm>
            <a:off x="838200" y="1501542"/>
            <a:ext cx="5638101" cy="3963594"/>
          </a:xfrm>
        </p:spPr>
        <p:txBody>
          <a:bodyPr>
            <a:normAutofit fontScale="25000" lnSpcReduction="20000"/>
          </a:bodyPr>
          <a:lstStyle/>
          <a:p>
            <a:pPr>
              <a:lnSpc>
                <a:spcPct val="120000"/>
              </a:lnSpc>
            </a:pPr>
            <a:endParaRPr lang="en-US" sz="6400" dirty="0"/>
          </a:p>
          <a:p>
            <a:pPr>
              <a:lnSpc>
                <a:spcPct val="120000"/>
              </a:lnSpc>
            </a:pPr>
            <a:r>
              <a:rPr lang="es-CO" sz="6400" dirty="0" smtClean="0"/>
              <a:t>La reducción del consumo de energía tiene un beneficio económico. El período de retorno simple típico es de 3 a 6 años cuando se reemplaza un sistema basado en HFC estándar en la industria. El período de retorno depende del costo unitario de la electricidad</a:t>
            </a:r>
          </a:p>
          <a:p>
            <a:pPr marL="0" indent="0">
              <a:lnSpc>
                <a:spcPct val="120000"/>
              </a:lnSpc>
              <a:buNone/>
            </a:pPr>
            <a:r>
              <a:rPr lang="es-CO" sz="6400" b="1" dirty="0" smtClean="0"/>
              <a:t>Los beneficios ambientales se dividen en dos:</a:t>
            </a:r>
          </a:p>
          <a:p>
            <a:pPr>
              <a:lnSpc>
                <a:spcPct val="120000"/>
              </a:lnSpc>
            </a:pPr>
            <a:r>
              <a:rPr lang="es-CO" sz="6400" dirty="0" smtClean="0"/>
              <a:t>La reducción de la emisión de CO2 proveniente del consumo energético dependerá de la fuente de electricidad</a:t>
            </a:r>
          </a:p>
          <a:p>
            <a:pPr>
              <a:lnSpc>
                <a:spcPct val="120000"/>
              </a:lnSpc>
            </a:pPr>
            <a:r>
              <a:rPr lang="es-CO" sz="6400" dirty="0" smtClean="0"/>
              <a:t>El calentamiento global se ve afectado por el refrigerante si se pierde. El amoníaco no tiene ningún impacto en el calentamiento global si se pierde la carga. Para las plantas de HFC, el impacto es considerable </a:t>
            </a:r>
          </a:p>
          <a:p>
            <a:endParaRPr lang="da-DK" dirty="0"/>
          </a:p>
        </p:txBody>
      </p:sp>
      <p:graphicFrame>
        <p:nvGraphicFramePr>
          <p:cNvPr id="5" name="Tabel 4">
            <a:extLst>
              <a:ext uri="{FF2B5EF4-FFF2-40B4-BE49-F238E27FC236}">
                <a16:creationId xmlns="" xmlns:a16="http://schemas.microsoft.com/office/drawing/2014/main" id="{DD3B47D3-A85A-4A4E-B647-8407E200FE75}"/>
              </a:ext>
            </a:extLst>
          </p:cNvPr>
          <p:cNvGraphicFramePr>
            <a:graphicFrameLocks noGrp="1"/>
          </p:cNvGraphicFramePr>
          <p:nvPr>
            <p:extLst>
              <p:ext uri="{D42A27DB-BD31-4B8C-83A1-F6EECF244321}">
                <p14:modId xmlns:p14="http://schemas.microsoft.com/office/powerpoint/2010/main" val="2128083471"/>
              </p:ext>
            </p:extLst>
          </p:nvPr>
        </p:nvGraphicFramePr>
        <p:xfrm>
          <a:off x="6612556" y="1317137"/>
          <a:ext cx="4828077" cy="4211138"/>
        </p:xfrm>
        <a:graphic>
          <a:graphicData uri="http://schemas.openxmlformats.org/drawingml/2006/table">
            <a:tbl>
              <a:tblPr firstRow="1" bandRow="1">
                <a:tableStyleId>{93296810-A885-4BE3-A3E7-6D5BEEA58F35}</a:tableStyleId>
              </a:tblPr>
              <a:tblGrid>
                <a:gridCol w="1609359">
                  <a:extLst>
                    <a:ext uri="{9D8B030D-6E8A-4147-A177-3AD203B41FA5}">
                      <a16:colId xmlns="" xmlns:a16="http://schemas.microsoft.com/office/drawing/2014/main" val="2568878190"/>
                    </a:ext>
                  </a:extLst>
                </a:gridCol>
                <a:gridCol w="1609359">
                  <a:extLst>
                    <a:ext uri="{9D8B030D-6E8A-4147-A177-3AD203B41FA5}">
                      <a16:colId xmlns="" xmlns:a16="http://schemas.microsoft.com/office/drawing/2014/main" val="393545499"/>
                    </a:ext>
                  </a:extLst>
                </a:gridCol>
                <a:gridCol w="1609359">
                  <a:extLst>
                    <a:ext uri="{9D8B030D-6E8A-4147-A177-3AD203B41FA5}">
                      <a16:colId xmlns="" xmlns:a16="http://schemas.microsoft.com/office/drawing/2014/main" val="3938999362"/>
                    </a:ext>
                  </a:extLst>
                </a:gridCol>
              </a:tblGrid>
              <a:tr h="778585">
                <a:tc>
                  <a:txBody>
                    <a:bodyPr/>
                    <a:lstStyle/>
                    <a:p>
                      <a:r>
                        <a:rPr lang="es-CO" sz="1500" noProof="0" dirty="0" smtClean="0"/>
                        <a:t>Datos  cámara frigorífica de 20.000 m3</a:t>
                      </a:r>
                      <a:endParaRPr lang="es-CO" sz="1500" noProof="0" dirty="0"/>
                    </a:p>
                  </a:txBody>
                  <a:tcPr marL="86510" marR="86510" marT="43255" marB="43255"/>
                </a:tc>
                <a:tc>
                  <a:txBody>
                    <a:bodyPr/>
                    <a:lstStyle/>
                    <a:p>
                      <a:r>
                        <a:rPr lang="es-CO" sz="1500" noProof="0" dirty="0" smtClean="0"/>
                        <a:t>Refrigerante HFC inundado de una sola etapa</a:t>
                      </a:r>
                      <a:endParaRPr lang="es-CO" sz="1500" noProof="0" dirty="0"/>
                    </a:p>
                  </a:txBody>
                  <a:tcPr marL="86510" marR="86510" marT="43255" marB="43255"/>
                </a:tc>
                <a:tc>
                  <a:txBody>
                    <a:bodyPr/>
                    <a:lstStyle/>
                    <a:p>
                      <a:r>
                        <a:rPr lang="es-CO" sz="1500" noProof="0" dirty="0" smtClean="0"/>
                        <a:t>Amoníaco DX con control de calidad de vapor</a:t>
                      </a:r>
                      <a:endParaRPr lang="es-CO" sz="1500" noProof="0" dirty="0"/>
                    </a:p>
                  </a:txBody>
                  <a:tcPr marL="86510" marR="86510" marT="43255" marB="43255"/>
                </a:tc>
                <a:extLst>
                  <a:ext uri="{0D108BD9-81ED-4DB2-BD59-A6C34878D82A}">
                    <a16:rowId xmlns="" xmlns:a16="http://schemas.microsoft.com/office/drawing/2014/main" val="530895875"/>
                  </a:ext>
                </a:extLst>
              </a:tr>
              <a:tr h="334947">
                <a:tc>
                  <a:txBody>
                    <a:bodyPr/>
                    <a:lstStyle/>
                    <a:p>
                      <a:r>
                        <a:rPr lang="es-CO" sz="1500" noProof="0" dirty="0" smtClean="0"/>
                        <a:t>SEC*</a:t>
                      </a:r>
                      <a:endParaRPr lang="es-CO" sz="1500" noProof="0" dirty="0"/>
                    </a:p>
                  </a:txBody>
                  <a:tcPr marL="86510" marR="86510" marT="43255" marB="43255"/>
                </a:tc>
                <a:tc>
                  <a:txBody>
                    <a:bodyPr/>
                    <a:lstStyle/>
                    <a:p>
                      <a:r>
                        <a:rPr lang="es-CO" sz="1500" noProof="0" dirty="0" smtClean="0"/>
                        <a:t>80</a:t>
                      </a:r>
                      <a:endParaRPr lang="es-CO" sz="1500" noProof="0" dirty="0"/>
                    </a:p>
                  </a:txBody>
                  <a:tcPr marL="86510" marR="86510" marT="43255" marB="43255"/>
                </a:tc>
                <a:tc>
                  <a:txBody>
                    <a:bodyPr/>
                    <a:lstStyle/>
                    <a:p>
                      <a:r>
                        <a:rPr lang="es-CO" sz="1500" noProof="0" dirty="0" smtClean="0"/>
                        <a:t>20</a:t>
                      </a:r>
                      <a:endParaRPr lang="es-CO" sz="1500" noProof="0" dirty="0"/>
                    </a:p>
                  </a:txBody>
                  <a:tcPr marL="86510" marR="86510" marT="43255" marB="43255"/>
                </a:tc>
                <a:extLst>
                  <a:ext uri="{0D108BD9-81ED-4DB2-BD59-A6C34878D82A}">
                    <a16:rowId xmlns="" xmlns:a16="http://schemas.microsoft.com/office/drawing/2014/main" val="3359415017"/>
                  </a:ext>
                </a:extLst>
              </a:tr>
              <a:tr h="547893">
                <a:tc>
                  <a:txBody>
                    <a:bodyPr/>
                    <a:lstStyle/>
                    <a:p>
                      <a:r>
                        <a:rPr lang="es-CO" sz="1500" noProof="0" dirty="0" smtClean="0"/>
                        <a:t>Consumo de energía anual</a:t>
                      </a:r>
                      <a:endParaRPr lang="es-CO" sz="1500" noProof="0" dirty="0"/>
                    </a:p>
                  </a:txBody>
                  <a:tcPr marL="86510" marR="86510" marT="43255" marB="43255"/>
                </a:tc>
                <a:tc>
                  <a:txBody>
                    <a:bodyPr/>
                    <a:lstStyle/>
                    <a:p>
                      <a:r>
                        <a:rPr lang="es-CO" sz="1500" noProof="0" dirty="0" smtClean="0"/>
                        <a:t>1600 </a:t>
                      </a:r>
                      <a:r>
                        <a:rPr lang="es-CO" sz="1500" noProof="0" dirty="0" err="1" smtClean="0"/>
                        <a:t>MWh</a:t>
                      </a:r>
                      <a:endParaRPr lang="es-CO" sz="1500" noProof="0" dirty="0"/>
                    </a:p>
                  </a:txBody>
                  <a:tcPr marL="86510" marR="86510" marT="43255" marB="4325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CO" sz="1500" noProof="0" dirty="0" smtClean="0"/>
                        <a:t>400 </a:t>
                      </a:r>
                      <a:r>
                        <a:rPr lang="es-CO" sz="1500" noProof="0" dirty="0" err="1" smtClean="0"/>
                        <a:t>MWh</a:t>
                      </a:r>
                      <a:endParaRPr lang="es-CO" sz="1500" noProof="0" dirty="0" smtClean="0"/>
                    </a:p>
                    <a:p>
                      <a:endParaRPr lang="es-CO" sz="1500" noProof="0" dirty="0"/>
                    </a:p>
                  </a:txBody>
                  <a:tcPr marL="86510" marR="86510" marT="43255" marB="43255"/>
                </a:tc>
                <a:extLst>
                  <a:ext uri="{0D108BD9-81ED-4DB2-BD59-A6C34878D82A}">
                    <a16:rowId xmlns="" xmlns:a16="http://schemas.microsoft.com/office/drawing/2014/main" val="3912105455"/>
                  </a:ext>
                </a:extLst>
              </a:tr>
              <a:tr h="778585">
                <a:tc>
                  <a:txBody>
                    <a:bodyPr/>
                    <a:lstStyle/>
                    <a:p>
                      <a:r>
                        <a:rPr lang="es-CO" sz="1500" noProof="0" dirty="0" smtClean="0"/>
                        <a:t>Promedio anual de emisiones de CO2 de la UE</a:t>
                      </a:r>
                      <a:endParaRPr lang="es-CO" sz="1500" noProof="0" dirty="0"/>
                    </a:p>
                  </a:txBody>
                  <a:tcPr marL="86510" marR="86510" marT="43255" marB="43255"/>
                </a:tc>
                <a:tc>
                  <a:txBody>
                    <a:bodyPr/>
                    <a:lstStyle/>
                    <a:p>
                      <a:r>
                        <a:rPr lang="es-CO" sz="1500" noProof="0" dirty="0" smtClean="0"/>
                        <a:t>457 </a:t>
                      </a:r>
                      <a:r>
                        <a:rPr lang="es-CO" sz="1500" noProof="0" dirty="0" err="1" smtClean="0"/>
                        <a:t>tons</a:t>
                      </a:r>
                      <a:r>
                        <a:rPr lang="es-CO" sz="1500" noProof="0" dirty="0" smtClean="0"/>
                        <a:t> </a:t>
                      </a:r>
                      <a:endParaRPr lang="es-CO" sz="1500" noProof="0" dirty="0"/>
                    </a:p>
                  </a:txBody>
                  <a:tcPr marL="86510" marR="86510" marT="43255" marB="43255"/>
                </a:tc>
                <a:tc>
                  <a:txBody>
                    <a:bodyPr/>
                    <a:lstStyle/>
                    <a:p>
                      <a:r>
                        <a:rPr lang="es-CO" sz="1500" noProof="0" dirty="0" smtClean="0"/>
                        <a:t>114 </a:t>
                      </a:r>
                      <a:r>
                        <a:rPr lang="es-CO" sz="1500" noProof="0" dirty="0" err="1" smtClean="0"/>
                        <a:t>tons</a:t>
                      </a:r>
                      <a:endParaRPr lang="es-CO" sz="1500" noProof="0" dirty="0"/>
                    </a:p>
                  </a:txBody>
                  <a:tcPr marL="86510" marR="86510" marT="43255" marB="43255"/>
                </a:tc>
                <a:extLst>
                  <a:ext uri="{0D108BD9-81ED-4DB2-BD59-A6C34878D82A}">
                    <a16:rowId xmlns="" xmlns:a16="http://schemas.microsoft.com/office/drawing/2014/main" val="3754740243"/>
                  </a:ext>
                </a:extLst>
              </a:tr>
              <a:tr h="778585">
                <a:tc>
                  <a:txBody>
                    <a:bodyPr/>
                    <a:lstStyle/>
                    <a:p>
                      <a:r>
                        <a:rPr lang="es-CO" sz="1500" noProof="0" dirty="0" smtClean="0"/>
                        <a:t>Coste de la electricidad basado en la media de la UE</a:t>
                      </a:r>
                      <a:endParaRPr lang="es-CO" sz="1500" noProof="0" dirty="0"/>
                    </a:p>
                  </a:txBody>
                  <a:tcPr marL="86510" marR="86510" marT="43255" marB="43255"/>
                </a:tc>
                <a:tc>
                  <a:txBody>
                    <a:bodyPr/>
                    <a:lstStyle/>
                    <a:p>
                      <a:r>
                        <a:rPr lang="es-CO" sz="1500" noProof="0" dirty="0" smtClean="0"/>
                        <a:t>192,000 €</a:t>
                      </a:r>
                      <a:endParaRPr lang="es-CO" sz="1500" noProof="0" dirty="0"/>
                    </a:p>
                  </a:txBody>
                  <a:tcPr marL="86510" marR="86510" marT="43255" marB="43255"/>
                </a:tc>
                <a:tc>
                  <a:txBody>
                    <a:bodyPr/>
                    <a:lstStyle/>
                    <a:p>
                      <a:r>
                        <a:rPr lang="es-CO" sz="1500" noProof="0" dirty="0" smtClean="0"/>
                        <a:t>48,000 €</a:t>
                      </a:r>
                    </a:p>
                    <a:p>
                      <a:endParaRPr lang="es-CO" sz="1500" noProof="0" dirty="0"/>
                    </a:p>
                  </a:txBody>
                  <a:tcPr marL="86510" marR="86510" marT="43255" marB="43255"/>
                </a:tc>
                <a:extLst>
                  <a:ext uri="{0D108BD9-81ED-4DB2-BD59-A6C34878D82A}">
                    <a16:rowId xmlns="" xmlns:a16="http://schemas.microsoft.com/office/drawing/2014/main" val="1990174692"/>
                  </a:ext>
                </a:extLst>
              </a:tr>
              <a:tr h="547893">
                <a:tc>
                  <a:txBody>
                    <a:bodyPr/>
                    <a:lstStyle/>
                    <a:p>
                      <a:r>
                        <a:rPr lang="es-CO" sz="1500" noProof="0" dirty="0" smtClean="0"/>
                        <a:t>Impacto de CO2 por la carga **</a:t>
                      </a:r>
                      <a:endParaRPr lang="es-CO" sz="1500" noProof="0" dirty="0"/>
                    </a:p>
                  </a:txBody>
                  <a:tcPr marL="86510" marR="86510" marT="43255" marB="43255"/>
                </a:tc>
                <a:tc>
                  <a:txBody>
                    <a:bodyPr/>
                    <a:lstStyle/>
                    <a:p>
                      <a:r>
                        <a:rPr lang="es-CO" sz="1500" noProof="0" dirty="0" smtClean="0"/>
                        <a:t>4782 </a:t>
                      </a:r>
                      <a:r>
                        <a:rPr lang="es-CO" sz="1500" noProof="0" dirty="0" err="1" smtClean="0"/>
                        <a:t>tons</a:t>
                      </a:r>
                      <a:endParaRPr lang="es-CO" sz="1500" noProof="0" dirty="0"/>
                    </a:p>
                  </a:txBody>
                  <a:tcPr marL="86510" marR="86510" marT="43255" marB="43255"/>
                </a:tc>
                <a:tc>
                  <a:txBody>
                    <a:bodyPr/>
                    <a:lstStyle/>
                    <a:p>
                      <a:r>
                        <a:rPr lang="es-CO" sz="1500" noProof="0" dirty="0" smtClean="0"/>
                        <a:t>0</a:t>
                      </a:r>
                      <a:endParaRPr lang="es-CO" sz="1500" noProof="0" dirty="0"/>
                    </a:p>
                  </a:txBody>
                  <a:tcPr marL="86510" marR="86510" marT="43255" marB="43255"/>
                </a:tc>
                <a:extLst>
                  <a:ext uri="{0D108BD9-81ED-4DB2-BD59-A6C34878D82A}">
                    <a16:rowId xmlns="" xmlns:a16="http://schemas.microsoft.com/office/drawing/2014/main" val="3044285427"/>
                  </a:ext>
                </a:extLst>
              </a:tr>
            </a:tbl>
          </a:graphicData>
        </a:graphic>
      </p:graphicFrame>
      <p:sp>
        <p:nvSpPr>
          <p:cNvPr id="7" name="Tekstfelt 6">
            <a:extLst>
              <a:ext uri="{FF2B5EF4-FFF2-40B4-BE49-F238E27FC236}">
                <a16:creationId xmlns="" xmlns:a16="http://schemas.microsoft.com/office/drawing/2014/main" id="{FD1D770D-0A8F-473D-A575-AAA2A71BBC36}"/>
              </a:ext>
            </a:extLst>
          </p:cNvPr>
          <p:cNvSpPr txBox="1"/>
          <p:nvPr/>
        </p:nvSpPr>
        <p:spPr>
          <a:xfrm>
            <a:off x="6612556" y="5528275"/>
            <a:ext cx="4734664" cy="600164"/>
          </a:xfrm>
          <a:prstGeom prst="rect">
            <a:avLst/>
          </a:prstGeom>
          <a:noFill/>
        </p:spPr>
        <p:txBody>
          <a:bodyPr wrap="square" rtlCol="0">
            <a:spAutoFit/>
          </a:bodyPr>
          <a:lstStyle/>
          <a:p>
            <a:r>
              <a:rPr lang="en-US" sz="1100" b="0" i="0" u="none" strike="noStrike" baseline="0" dirty="0">
                <a:solidFill>
                  <a:srgbClr val="000000"/>
                </a:solidFill>
                <a:latin typeface="Calibri" panose="020F0502020204030204" pitchFamily="34" charset="0"/>
              </a:rPr>
              <a:t>* </a:t>
            </a:r>
            <a:r>
              <a:rPr lang="es-ES" sz="1100" dirty="0">
                <a:solidFill>
                  <a:srgbClr val="000000"/>
                </a:solidFill>
                <a:latin typeface="Calibri" panose="020F0502020204030204" pitchFamily="34" charset="0"/>
              </a:rPr>
              <a:t>SEC es el consumo de energía específico definido como el consumo de energía anual medido en </a:t>
            </a:r>
            <a:r>
              <a:rPr lang="es-ES" sz="1100" dirty="0" err="1">
                <a:solidFill>
                  <a:srgbClr val="000000"/>
                </a:solidFill>
                <a:latin typeface="Calibri" panose="020F0502020204030204" pitchFamily="34" charset="0"/>
              </a:rPr>
              <a:t>kWh</a:t>
            </a:r>
            <a:r>
              <a:rPr lang="es-ES" sz="1100" dirty="0">
                <a:solidFill>
                  <a:srgbClr val="000000"/>
                </a:solidFill>
                <a:latin typeface="Calibri" panose="020F0502020204030204" pitchFamily="34" charset="0"/>
              </a:rPr>
              <a:t> por metro cúbico de almacenamiento en frío por año** calculado sobre la base de una carga de 1200 kg de R404a con un GWP de 3985</a:t>
            </a:r>
            <a:endParaRPr lang="en-US" sz="1100" dirty="0"/>
          </a:p>
        </p:txBody>
      </p:sp>
      <p:pic>
        <p:nvPicPr>
          <p:cNvPr id="4" name="Billede 3" descr="Et billede, der indeholder tegning&#10;&#10;Automatisk genereret beskrivelse">
            <a:extLst>
              <a:ext uri="{FF2B5EF4-FFF2-40B4-BE49-F238E27FC236}">
                <a16:creationId xmlns="" xmlns:a16="http://schemas.microsoft.com/office/drawing/2014/main" id="{50F69F76-46A4-41BC-A931-C81B3970AB70}"/>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12076873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Billede 8" descr="Et billede, der indeholder person, kameralinse, kamera&#10;&#10;Automatisk genereret beskrivelse">
            <a:extLst>
              <a:ext uri="{FF2B5EF4-FFF2-40B4-BE49-F238E27FC236}">
                <a16:creationId xmlns="" xmlns:a16="http://schemas.microsoft.com/office/drawing/2014/main" id="{414E8F56-A91D-4E47-AF25-0F93239F513E}"/>
              </a:ext>
            </a:extLst>
          </p:cNvPr>
          <p:cNvPicPr>
            <a:picLocks noChangeAspect="1"/>
          </p:cNvPicPr>
          <p:nvPr/>
        </p:nvPicPr>
        <p:blipFill rotWithShape="1">
          <a:blip r:embed="rId2" cstate="hqprint">
            <a:alphaModFix/>
            <a:extLst>
              <a:ext uri="{28A0092B-C50C-407E-A947-70E740481C1C}">
                <a14:useLocalDpi xmlns:a14="http://schemas.microsoft.com/office/drawing/2010/main"/>
              </a:ext>
            </a:extLst>
          </a:blip>
          <a:srcRect/>
          <a:stretch/>
        </p:blipFill>
        <p:spPr>
          <a:xfrm>
            <a:off x="5797543" y="10"/>
            <a:ext cx="6394152" cy="6857990"/>
          </a:xfrm>
          <a:prstGeom prst="rect">
            <a:avLst/>
          </a:prstGeom>
        </p:spPr>
      </p:pic>
      <p:pic>
        <p:nvPicPr>
          <p:cNvPr id="47" name="Picture 46">
            <a:extLst>
              <a:ext uri="{FF2B5EF4-FFF2-40B4-BE49-F238E27FC236}">
                <a16:creationId xmlns="" xmlns:a16="http://schemas.microsoft.com/office/drawing/2014/main" id="{54DDEBDD-D8BD-41A6-8A0D-B00E3768B0F9}"/>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a:ext>
            </a:extLst>
          </a:blip>
          <a:stretch>
            <a:fillRect/>
          </a:stretch>
        </p:blipFill>
        <p:spPr>
          <a:xfrm flipH="1" flipV="1">
            <a:off x="0" y="0"/>
            <a:ext cx="12192000" cy="6858000"/>
          </a:xfrm>
          <a:prstGeom prst="rect">
            <a:avLst/>
          </a:prstGeom>
        </p:spPr>
      </p:pic>
      <p:sp>
        <p:nvSpPr>
          <p:cNvPr id="2" name="Titel 1">
            <a:extLst>
              <a:ext uri="{FF2B5EF4-FFF2-40B4-BE49-F238E27FC236}">
                <a16:creationId xmlns="" xmlns:a16="http://schemas.microsoft.com/office/drawing/2014/main" id="{762A7B71-710A-4D02-8481-66F61C0D2CAA}"/>
              </a:ext>
            </a:extLst>
          </p:cNvPr>
          <p:cNvSpPr>
            <a:spLocks noGrp="1"/>
          </p:cNvSpPr>
          <p:nvPr>
            <p:ph type="title"/>
          </p:nvPr>
        </p:nvSpPr>
        <p:spPr>
          <a:xfrm>
            <a:off x="804998" y="798445"/>
            <a:ext cx="5651220" cy="1311664"/>
          </a:xfrm>
        </p:spPr>
        <p:txBody>
          <a:bodyPr vert="horz" lIns="91440" tIns="45720" rIns="91440" bIns="45720" rtlCol="0">
            <a:normAutofit fontScale="90000"/>
          </a:bodyPr>
          <a:lstStyle/>
          <a:p>
            <a:r>
              <a:rPr lang="es-CO" sz="3700" dirty="0" smtClean="0">
                <a:solidFill>
                  <a:srgbClr val="000000"/>
                </a:solidFill>
              </a:rPr>
              <a:t>Costos de mantenimiento reducidos</a:t>
            </a:r>
            <a:endParaRPr lang="es-CO" sz="3700" dirty="0">
              <a:solidFill>
                <a:srgbClr val="000000"/>
              </a:solidFill>
            </a:endParaRPr>
          </a:p>
        </p:txBody>
      </p:sp>
      <p:sp>
        <p:nvSpPr>
          <p:cNvPr id="3" name="Pladsholder til indhold 2">
            <a:extLst>
              <a:ext uri="{FF2B5EF4-FFF2-40B4-BE49-F238E27FC236}">
                <a16:creationId xmlns="" xmlns:a16="http://schemas.microsoft.com/office/drawing/2014/main" id="{E762357A-EAAE-4B23-BE66-84DB564C9087}"/>
              </a:ext>
            </a:extLst>
          </p:cNvPr>
          <p:cNvSpPr>
            <a:spLocks noGrp="1"/>
          </p:cNvSpPr>
          <p:nvPr>
            <p:ph idx="1"/>
          </p:nvPr>
        </p:nvSpPr>
        <p:spPr>
          <a:xfrm>
            <a:off x="804997" y="2272143"/>
            <a:ext cx="4706803" cy="3788830"/>
          </a:xfrm>
        </p:spPr>
        <p:txBody>
          <a:bodyPr vert="horz" lIns="91440" tIns="45720" rIns="91440" bIns="45720" rtlCol="0" anchor="ctr">
            <a:normAutofit/>
          </a:bodyPr>
          <a:lstStyle/>
          <a:p>
            <a:r>
              <a:rPr lang="es-CO" sz="2000" dirty="0" smtClean="0">
                <a:solidFill>
                  <a:srgbClr val="000000"/>
                </a:solidFill>
              </a:rPr>
              <a:t>Sistema menos complejo</a:t>
            </a:r>
          </a:p>
          <a:p>
            <a:endParaRPr lang="es-CO" sz="2000" dirty="0" smtClean="0">
              <a:solidFill>
                <a:srgbClr val="000000"/>
              </a:solidFill>
            </a:endParaRPr>
          </a:p>
          <a:p>
            <a:r>
              <a:rPr lang="es-CO" sz="2000" dirty="0" smtClean="0">
                <a:solidFill>
                  <a:srgbClr val="000000"/>
                </a:solidFill>
              </a:rPr>
              <a:t>Los recipientes son más pequeños, no se requieren bombas para la circulación, se eliminan los problemas de gestión de líquidos. </a:t>
            </a:r>
          </a:p>
          <a:p>
            <a:endParaRPr lang="en-US" sz="2000" dirty="0">
              <a:solidFill>
                <a:srgbClr val="000000"/>
              </a:solidFill>
            </a:endParaRPr>
          </a:p>
          <a:p>
            <a:endParaRPr lang="en-US" sz="2000" dirty="0">
              <a:solidFill>
                <a:srgbClr val="000000"/>
              </a:solidFill>
            </a:endParaRPr>
          </a:p>
        </p:txBody>
      </p:sp>
      <p:sp>
        <p:nvSpPr>
          <p:cNvPr id="4" name="Rektangel 3">
            <a:extLst>
              <a:ext uri="{FF2B5EF4-FFF2-40B4-BE49-F238E27FC236}">
                <a16:creationId xmlns="" xmlns:a16="http://schemas.microsoft.com/office/drawing/2014/main" id="{69CCFCC1-6F4E-41E6-B4D6-F9A37BC9E6A2}"/>
              </a:ext>
            </a:extLst>
          </p:cNvPr>
          <p:cNvSpPr/>
          <p:nvPr/>
        </p:nvSpPr>
        <p:spPr>
          <a:xfrm>
            <a:off x="0" y="6492874"/>
            <a:ext cx="12192000" cy="3651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pic>
        <p:nvPicPr>
          <p:cNvPr id="6" name="Billede 5" descr="Et billede, der indeholder tegning&#10;&#10;Automatisk genereret beskrivelse">
            <a:extLst>
              <a:ext uri="{FF2B5EF4-FFF2-40B4-BE49-F238E27FC236}">
                <a16:creationId xmlns="" xmlns:a16="http://schemas.microsoft.com/office/drawing/2014/main" id="{D241856E-2CCD-4EB9-B855-1041C1327496}"/>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8607758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Billede 4" descr="Et billede, der indeholder lille, sidder, vand, bord&#10;&#10;Automatisk genereret beskrivelse">
            <a:extLst>
              <a:ext uri="{FF2B5EF4-FFF2-40B4-BE49-F238E27FC236}">
                <a16:creationId xmlns="" xmlns:a16="http://schemas.microsoft.com/office/drawing/2014/main" id="{7C952E3F-7491-45B7-89C5-4A8B2F02D711}"/>
              </a:ext>
            </a:extLst>
          </p:cNvPr>
          <p:cNvPicPr>
            <a:picLocks noChangeAspect="1"/>
          </p:cNvPicPr>
          <p:nvPr/>
        </p:nvPicPr>
        <p:blipFill rotWithShape="1">
          <a:blip r:embed="rId2" cstate="hqprint">
            <a:alphaModFix/>
            <a:extLst>
              <a:ext uri="{28A0092B-C50C-407E-A947-70E740481C1C}">
                <a14:useLocalDpi xmlns:a14="http://schemas.microsoft.com/office/drawing/2010/main"/>
              </a:ext>
            </a:extLst>
          </a:blip>
          <a:srcRect b="-1"/>
          <a:stretch/>
        </p:blipFill>
        <p:spPr>
          <a:xfrm>
            <a:off x="5797543" y="10"/>
            <a:ext cx="6394152" cy="6857990"/>
          </a:xfrm>
          <a:prstGeom prst="rect">
            <a:avLst/>
          </a:prstGeom>
        </p:spPr>
      </p:pic>
      <p:pic>
        <p:nvPicPr>
          <p:cNvPr id="10" name="Picture 9">
            <a:extLst>
              <a:ext uri="{FF2B5EF4-FFF2-40B4-BE49-F238E27FC236}">
                <a16:creationId xmlns="" xmlns:a16="http://schemas.microsoft.com/office/drawing/2014/main" id="{54DDEBDD-D8BD-41A6-8A0D-B00E3768B0F9}"/>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a:ext>
            </a:extLst>
          </a:blip>
          <a:stretch>
            <a:fillRect/>
          </a:stretch>
        </p:blipFill>
        <p:spPr>
          <a:xfrm flipH="1" flipV="1">
            <a:off x="0" y="0"/>
            <a:ext cx="12192000" cy="6858000"/>
          </a:xfrm>
          <a:prstGeom prst="rect">
            <a:avLst/>
          </a:prstGeom>
        </p:spPr>
      </p:pic>
      <p:sp>
        <p:nvSpPr>
          <p:cNvPr id="2" name="Titel 1">
            <a:extLst>
              <a:ext uri="{FF2B5EF4-FFF2-40B4-BE49-F238E27FC236}">
                <a16:creationId xmlns="" xmlns:a16="http://schemas.microsoft.com/office/drawing/2014/main" id="{DDF78472-6429-45E5-B2C3-44C0681529E0}"/>
              </a:ext>
            </a:extLst>
          </p:cNvPr>
          <p:cNvSpPr>
            <a:spLocks noGrp="1"/>
          </p:cNvSpPr>
          <p:nvPr>
            <p:ph type="title"/>
          </p:nvPr>
        </p:nvSpPr>
        <p:spPr>
          <a:xfrm>
            <a:off x="909712" y="357745"/>
            <a:ext cx="4803636" cy="1311664"/>
          </a:xfrm>
        </p:spPr>
        <p:txBody>
          <a:bodyPr>
            <a:normAutofit/>
          </a:bodyPr>
          <a:lstStyle/>
          <a:p>
            <a:r>
              <a:rPr lang="es-CO" dirty="0" smtClean="0"/>
              <a:t>Inversión</a:t>
            </a:r>
            <a:endParaRPr lang="es-CO" dirty="0">
              <a:solidFill>
                <a:srgbClr val="000000"/>
              </a:solidFill>
            </a:endParaRPr>
          </a:p>
        </p:txBody>
      </p:sp>
      <p:sp>
        <p:nvSpPr>
          <p:cNvPr id="3" name="Pladsholder til indhold 2">
            <a:extLst>
              <a:ext uri="{FF2B5EF4-FFF2-40B4-BE49-F238E27FC236}">
                <a16:creationId xmlns="" xmlns:a16="http://schemas.microsoft.com/office/drawing/2014/main" id="{D641C87B-89FE-4A90-83A9-D8398EF10D36}"/>
              </a:ext>
            </a:extLst>
          </p:cNvPr>
          <p:cNvSpPr>
            <a:spLocks noGrp="1"/>
          </p:cNvSpPr>
          <p:nvPr>
            <p:ph idx="1"/>
          </p:nvPr>
        </p:nvSpPr>
        <p:spPr>
          <a:xfrm>
            <a:off x="771442" y="3338817"/>
            <a:ext cx="4706803" cy="922789"/>
          </a:xfrm>
        </p:spPr>
        <p:txBody>
          <a:bodyPr anchor="ctr">
            <a:noAutofit/>
          </a:bodyPr>
          <a:lstStyle/>
          <a:p>
            <a:r>
              <a:rPr lang="es-CO" sz="2000" dirty="0" smtClean="0"/>
              <a:t>Los sistemas de refrigeración que usan amoníaco tienen una mayor inversión / CAPEX que los sistemas DX que usan refrigerantes HFC / HFO.</a:t>
            </a:r>
          </a:p>
          <a:p>
            <a:pPr marL="0" indent="0">
              <a:buNone/>
            </a:pPr>
            <a:endParaRPr lang="es-CO" sz="2000" dirty="0" smtClean="0"/>
          </a:p>
          <a:p>
            <a:r>
              <a:rPr lang="es-CO" sz="2000" dirty="0" smtClean="0"/>
              <a:t>El OPEX es menor debido a un considerable ahorro energético. El costo adicional generalmente se devuelve en 3-5 años.</a:t>
            </a:r>
          </a:p>
          <a:p>
            <a:pPr marL="0" indent="0">
              <a:buNone/>
            </a:pPr>
            <a:endParaRPr lang="es-CO" sz="2000" dirty="0" smtClean="0"/>
          </a:p>
          <a:p>
            <a:r>
              <a:rPr lang="es-CO" sz="2000" dirty="0" smtClean="0"/>
              <a:t>El costo total del sistema debe calcularse individualmente</a:t>
            </a:r>
            <a:r>
              <a:rPr lang="en-US" sz="2000" dirty="0" smtClean="0"/>
              <a:t>. </a:t>
            </a:r>
            <a:endParaRPr lang="en-US" sz="2000" dirty="0"/>
          </a:p>
          <a:p>
            <a:endParaRPr lang="en-US" sz="2000" dirty="0"/>
          </a:p>
        </p:txBody>
      </p:sp>
      <p:sp>
        <p:nvSpPr>
          <p:cNvPr id="4" name="Rektangel 3">
            <a:extLst>
              <a:ext uri="{FF2B5EF4-FFF2-40B4-BE49-F238E27FC236}">
                <a16:creationId xmlns="" xmlns:a16="http://schemas.microsoft.com/office/drawing/2014/main" id="{29803950-1C85-4A56-8F30-9E4F296605B1}"/>
              </a:ext>
            </a:extLst>
          </p:cNvPr>
          <p:cNvSpPr/>
          <p:nvPr/>
        </p:nvSpPr>
        <p:spPr>
          <a:xfrm>
            <a:off x="0" y="6492874"/>
            <a:ext cx="12192000" cy="3651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pic>
        <p:nvPicPr>
          <p:cNvPr id="7" name="Billede 6" descr="Et billede, der indeholder tegning&#10;&#10;Automatisk genereret beskrivelse">
            <a:extLst>
              <a:ext uri="{FF2B5EF4-FFF2-40B4-BE49-F238E27FC236}">
                <a16:creationId xmlns="" xmlns:a16="http://schemas.microsoft.com/office/drawing/2014/main" id="{F4CB7069-4E87-4A53-AAEB-66094C61628E}"/>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28694944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4C358604-A969-4D56-8091-B984B57A50D4}"/>
              </a:ext>
            </a:extLst>
          </p:cNvPr>
          <p:cNvSpPr>
            <a:spLocks noGrp="1"/>
          </p:cNvSpPr>
          <p:nvPr>
            <p:ph type="title"/>
          </p:nvPr>
        </p:nvSpPr>
        <p:spPr>
          <a:xfrm>
            <a:off x="5069940" y="365124"/>
            <a:ext cx="6172200" cy="1828800"/>
          </a:xfrm>
        </p:spPr>
        <p:txBody>
          <a:bodyPr>
            <a:normAutofit/>
          </a:bodyPr>
          <a:lstStyle/>
          <a:p>
            <a:r>
              <a:rPr lang="es-CO" dirty="0" smtClean="0"/>
              <a:t>Utilice contratistas experimentados</a:t>
            </a:r>
            <a:endParaRPr lang="es-CO" dirty="0"/>
          </a:p>
        </p:txBody>
      </p:sp>
      <p:pic>
        <p:nvPicPr>
          <p:cNvPr id="4" name="Billede 3">
            <a:extLst>
              <a:ext uri="{FF2B5EF4-FFF2-40B4-BE49-F238E27FC236}">
                <a16:creationId xmlns="" xmlns:a16="http://schemas.microsoft.com/office/drawing/2014/main" id="{7C56DE4B-F8E6-416E-98CA-9D3C1789FC3E}"/>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0" y="0"/>
            <a:ext cx="3597400" cy="6876926"/>
          </a:xfrm>
          <a:prstGeom prst="rect">
            <a:avLst/>
          </a:prstGeom>
        </p:spPr>
      </p:pic>
      <p:sp>
        <p:nvSpPr>
          <p:cNvPr id="5" name="Pladsholder til indhold 4">
            <a:extLst>
              <a:ext uri="{FF2B5EF4-FFF2-40B4-BE49-F238E27FC236}">
                <a16:creationId xmlns="" xmlns:a16="http://schemas.microsoft.com/office/drawing/2014/main" id="{1C216124-F2BF-4CD0-A23E-CD4232BD7AD6}"/>
              </a:ext>
            </a:extLst>
          </p:cNvPr>
          <p:cNvSpPr txBox="1">
            <a:spLocks noGrp="1"/>
          </p:cNvSpPr>
          <p:nvPr>
            <p:ph idx="1"/>
          </p:nvPr>
        </p:nvSpPr>
        <p:spPr>
          <a:xfrm>
            <a:off x="5069940" y="2322576"/>
            <a:ext cx="6172200" cy="3858768"/>
          </a:xfrm>
          <a:prstGeom prst="rect">
            <a:avLst/>
          </a:prstGeom>
        </p:spPr>
        <p:txBody>
          <a:bodyPr vert="horz" lIns="91440" tIns="45720" rIns="91440" bIns="45720" rtlCol="0">
            <a:normAutofit/>
          </a:bodyPr>
          <a:lstStyle/>
          <a:p>
            <a:pPr>
              <a:spcAft>
                <a:spcPts val="600"/>
              </a:spcAft>
            </a:pPr>
            <a:r>
              <a:rPr lang="es-CO" sz="2200" dirty="0" smtClean="0"/>
              <a:t>Los sistemas de amoníaco DX tienen muchas ventajas, pero también incluyen muchas trampas para contratistas sin experiencia. </a:t>
            </a:r>
          </a:p>
          <a:p>
            <a:pPr>
              <a:spcAft>
                <a:spcPts val="600"/>
              </a:spcAft>
            </a:pPr>
            <a:r>
              <a:rPr lang="es-CO" sz="2200" dirty="0" smtClean="0"/>
              <a:t>Componentes inadecuados como evaporadores y compresores, sensores de calidad de vapor instalados incorrectamente se encuentran entre los desafíos típicos. </a:t>
            </a:r>
          </a:p>
          <a:p>
            <a:pPr>
              <a:spcAft>
                <a:spcPts val="600"/>
              </a:spcAft>
            </a:pPr>
            <a:r>
              <a:rPr lang="es-CO" sz="2200" dirty="0" smtClean="0"/>
              <a:t>El amoníaco DX no es común debido a la falta de componentes adecuados, pero ahora están disponibles en diferentes proveedores</a:t>
            </a:r>
            <a:r>
              <a:rPr lang="en-US" sz="2200" dirty="0" smtClean="0"/>
              <a:t>. </a:t>
            </a:r>
            <a:endParaRPr lang="en-US" sz="2200" dirty="0"/>
          </a:p>
          <a:p>
            <a:pPr>
              <a:spcAft>
                <a:spcPts val="600"/>
              </a:spcAft>
            </a:pPr>
            <a:endParaRPr lang="en-US" sz="2200" dirty="0"/>
          </a:p>
          <a:p>
            <a:pPr indent="-228600">
              <a:spcAft>
                <a:spcPts val="600"/>
              </a:spcAft>
              <a:buFont typeface="Arial" panose="020B0604020202020204" pitchFamily="34" charset="0"/>
              <a:buChar char="•"/>
            </a:pPr>
            <a:endParaRPr lang="en-US" sz="2200" dirty="0"/>
          </a:p>
        </p:txBody>
      </p:sp>
      <p:pic>
        <p:nvPicPr>
          <p:cNvPr id="3" name="Billede 2" descr="Et billede, der indeholder tegning&#10;&#10;Automatisk genereret beskrivelse">
            <a:extLst>
              <a:ext uri="{FF2B5EF4-FFF2-40B4-BE49-F238E27FC236}">
                <a16:creationId xmlns="" xmlns:a16="http://schemas.microsoft.com/office/drawing/2014/main" id="{AD6F89D4-2827-44BA-AC15-6623BD52578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116897836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22182241-0DAC-4B8A-BA45-88FD29821A0E}"/>
              </a:ext>
            </a:extLst>
          </p:cNvPr>
          <p:cNvSpPr>
            <a:spLocks noGrp="1"/>
          </p:cNvSpPr>
          <p:nvPr>
            <p:ph type="title"/>
          </p:nvPr>
        </p:nvSpPr>
        <p:spPr>
          <a:xfrm>
            <a:off x="188290" y="190839"/>
            <a:ext cx="10515600" cy="1325563"/>
          </a:xfrm>
        </p:spPr>
        <p:txBody>
          <a:bodyPr>
            <a:normAutofit/>
          </a:bodyPr>
          <a:lstStyle/>
          <a:p>
            <a:r>
              <a:rPr lang="es-ES" sz="3200" dirty="0"/>
              <a:t>Seguimiento de sistemas DX de baja carga con control de calidad de vapor</a:t>
            </a:r>
            <a:endParaRPr lang="da-DK" sz="3600" dirty="0"/>
          </a:p>
        </p:txBody>
      </p:sp>
      <p:pic>
        <p:nvPicPr>
          <p:cNvPr id="5" name="Billede 4">
            <a:extLst>
              <a:ext uri="{FF2B5EF4-FFF2-40B4-BE49-F238E27FC236}">
                <a16:creationId xmlns="" xmlns:a16="http://schemas.microsoft.com/office/drawing/2014/main" id="{1688961A-791D-4931-B7F9-25C5011CD43C}"/>
              </a:ext>
            </a:extLst>
          </p:cNvPr>
          <p:cNvPicPr>
            <a:picLocks noChangeAspect="1"/>
          </p:cNvPicPr>
          <p:nvPr/>
        </p:nvPicPr>
        <p:blipFill>
          <a:blip r:embed="rId2"/>
          <a:stretch>
            <a:fillRect/>
          </a:stretch>
        </p:blipFill>
        <p:spPr>
          <a:xfrm>
            <a:off x="188290" y="1788762"/>
            <a:ext cx="5664916" cy="4351739"/>
          </a:xfrm>
          <a:prstGeom prst="rect">
            <a:avLst/>
          </a:prstGeom>
          <a:ln>
            <a:solidFill>
              <a:schemeClr val="tx1"/>
            </a:solidFill>
          </a:ln>
        </p:spPr>
      </p:pic>
      <p:pic>
        <p:nvPicPr>
          <p:cNvPr id="7" name="Billede 6">
            <a:extLst>
              <a:ext uri="{FF2B5EF4-FFF2-40B4-BE49-F238E27FC236}">
                <a16:creationId xmlns="" xmlns:a16="http://schemas.microsoft.com/office/drawing/2014/main" id="{E6723211-094C-40C3-BFC2-1905A1A8062C}"/>
              </a:ext>
            </a:extLst>
          </p:cNvPr>
          <p:cNvPicPr>
            <a:picLocks noChangeAspect="1"/>
          </p:cNvPicPr>
          <p:nvPr/>
        </p:nvPicPr>
        <p:blipFill>
          <a:blip r:embed="rId3"/>
          <a:stretch>
            <a:fillRect/>
          </a:stretch>
        </p:blipFill>
        <p:spPr>
          <a:xfrm>
            <a:off x="5984541" y="1788762"/>
            <a:ext cx="6019169" cy="4351739"/>
          </a:xfrm>
          <a:prstGeom prst="rect">
            <a:avLst/>
          </a:prstGeom>
          <a:ln w="15875">
            <a:solidFill>
              <a:schemeClr val="tx1"/>
            </a:solidFill>
          </a:ln>
        </p:spPr>
      </p:pic>
      <p:sp>
        <p:nvSpPr>
          <p:cNvPr id="8" name="Tekstfelt 7">
            <a:extLst>
              <a:ext uri="{FF2B5EF4-FFF2-40B4-BE49-F238E27FC236}">
                <a16:creationId xmlns="" xmlns:a16="http://schemas.microsoft.com/office/drawing/2014/main" id="{E657D1C3-E253-47A9-9694-118694538FD7}"/>
              </a:ext>
            </a:extLst>
          </p:cNvPr>
          <p:cNvSpPr txBox="1"/>
          <p:nvPr/>
        </p:nvSpPr>
        <p:spPr>
          <a:xfrm>
            <a:off x="102565" y="1419430"/>
            <a:ext cx="6484690" cy="369332"/>
          </a:xfrm>
          <a:prstGeom prst="rect">
            <a:avLst/>
          </a:prstGeom>
          <a:noFill/>
        </p:spPr>
        <p:txBody>
          <a:bodyPr wrap="square" rtlCol="0">
            <a:spAutoFit/>
          </a:bodyPr>
          <a:lstStyle/>
          <a:p>
            <a:r>
              <a:rPr lang="es-ES" dirty="0">
                <a:solidFill>
                  <a:schemeClr val="accent1"/>
                </a:solidFill>
              </a:rPr>
              <a:t>La lista de referencias incluye 30 sistemas</a:t>
            </a:r>
            <a:endParaRPr lang="en-US" dirty="0">
              <a:solidFill>
                <a:schemeClr val="accent1"/>
              </a:solidFill>
            </a:endParaRPr>
          </a:p>
        </p:txBody>
      </p:sp>
      <p:pic>
        <p:nvPicPr>
          <p:cNvPr id="3" name="Billede 2" descr="Et billede, der indeholder tegning&#10;&#10;Automatisk genereret beskrivelse">
            <a:extLst>
              <a:ext uri="{FF2B5EF4-FFF2-40B4-BE49-F238E27FC236}">
                <a16:creationId xmlns="" xmlns:a16="http://schemas.microsoft.com/office/drawing/2014/main" id="{483644E2-BD00-4778-B401-B97A86631A8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41865907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Billede 5">
            <a:extLst>
              <a:ext uri="{FF2B5EF4-FFF2-40B4-BE49-F238E27FC236}">
                <a16:creationId xmlns="" xmlns:a16="http://schemas.microsoft.com/office/drawing/2014/main" id="{17CBD1A5-495B-4F98-A158-EDE49D70E671}"/>
              </a:ext>
            </a:extLst>
          </p:cNvPr>
          <p:cNvPicPr>
            <a:picLocks noChangeAspect="1"/>
          </p:cNvPicPr>
          <p:nvPr/>
        </p:nvPicPr>
        <p:blipFill rotWithShape="1">
          <a:blip r:embed="rId2" cstate="hqprint">
            <a:alphaModFix/>
            <a:extLst>
              <a:ext uri="{28A0092B-C50C-407E-A947-70E740481C1C}">
                <a14:useLocalDpi xmlns:a14="http://schemas.microsoft.com/office/drawing/2010/main"/>
              </a:ext>
            </a:extLst>
          </a:blip>
          <a:srcRect b="-1"/>
          <a:stretch/>
        </p:blipFill>
        <p:spPr>
          <a:xfrm>
            <a:off x="5797543" y="10"/>
            <a:ext cx="6394152" cy="6857990"/>
          </a:xfrm>
          <a:prstGeom prst="rect">
            <a:avLst/>
          </a:prstGeom>
        </p:spPr>
      </p:pic>
      <p:pic>
        <p:nvPicPr>
          <p:cNvPr id="32" name="Picture 31">
            <a:extLst>
              <a:ext uri="{FF2B5EF4-FFF2-40B4-BE49-F238E27FC236}">
                <a16:creationId xmlns="" xmlns:a16="http://schemas.microsoft.com/office/drawing/2014/main" id="{54DDEBDD-D8BD-41A6-8A0D-B00E3768B0F9}"/>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a:ext>
            </a:extLst>
          </a:blip>
          <a:stretch>
            <a:fillRect/>
          </a:stretch>
        </p:blipFill>
        <p:spPr>
          <a:xfrm flipH="1" flipV="1">
            <a:off x="0" y="0"/>
            <a:ext cx="12192000" cy="6858000"/>
          </a:xfrm>
          <a:prstGeom prst="rect">
            <a:avLst/>
          </a:prstGeom>
        </p:spPr>
      </p:pic>
      <p:sp>
        <p:nvSpPr>
          <p:cNvPr id="2" name="Titel 1">
            <a:extLst>
              <a:ext uri="{FF2B5EF4-FFF2-40B4-BE49-F238E27FC236}">
                <a16:creationId xmlns="" xmlns:a16="http://schemas.microsoft.com/office/drawing/2014/main" id="{07CDDF16-692D-47E7-AA31-889FD1104B09}"/>
              </a:ext>
            </a:extLst>
          </p:cNvPr>
          <p:cNvSpPr>
            <a:spLocks noGrp="1"/>
          </p:cNvSpPr>
          <p:nvPr>
            <p:ph type="title"/>
          </p:nvPr>
        </p:nvSpPr>
        <p:spPr>
          <a:xfrm>
            <a:off x="804998" y="798445"/>
            <a:ext cx="4803636" cy="1311664"/>
          </a:xfrm>
        </p:spPr>
        <p:txBody>
          <a:bodyPr>
            <a:normAutofit/>
          </a:bodyPr>
          <a:lstStyle/>
          <a:p>
            <a:r>
              <a:rPr lang="es-CO" sz="2800" dirty="0" smtClean="0">
                <a:solidFill>
                  <a:srgbClr val="000000"/>
                </a:solidFill>
                <a:latin typeface="Segoe UI Semibold" panose="020B0702040204020203" pitchFamily="34" charset="0"/>
                <a:cs typeface="Segoe UI Semibold" panose="020B0702040204020203" pitchFamily="34" charset="0"/>
              </a:rPr>
              <a:t>El control de la calidad del vapor es la clave para la eficiencia energética</a:t>
            </a:r>
            <a:endParaRPr lang="es-CO" sz="2800" b="1" dirty="0">
              <a:solidFill>
                <a:srgbClr val="000000"/>
              </a:solidFill>
              <a:latin typeface="Segoe UI Semibold" panose="020B0702040204020203" pitchFamily="34" charset="0"/>
              <a:cs typeface="Segoe UI Semibold" panose="020B0702040204020203" pitchFamily="34" charset="0"/>
            </a:endParaRPr>
          </a:p>
        </p:txBody>
      </p:sp>
      <p:sp>
        <p:nvSpPr>
          <p:cNvPr id="3" name="Pladsholder til indhold 2">
            <a:extLst>
              <a:ext uri="{FF2B5EF4-FFF2-40B4-BE49-F238E27FC236}">
                <a16:creationId xmlns="" xmlns:a16="http://schemas.microsoft.com/office/drawing/2014/main" id="{94442C63-29EC-44B7-8B6D-9457D347D5B0}"/>
              </a:ext>
            </a:extLst>
          </p:cNvPr>
          <p:cNvSpPr>
            <a:spLocks noGrp="1"/>
          </p:cNvSpPr>
          <p:nvPr>
            <p:ph idx="1"/>
          </p:nvPr>
        </p:nvSpPr>
        <p:spPr>
          <a:xfrm>
            <a:off x="709304" y="2254102"/>
            <a:ext cx="4899330" cy="2806996"/>
          </a:xfrm>
        </p:spPr>
        <p:txBody>
          <a:bodyPr anchor="ctr">
            <a:normAutofit fontScale="77500" lnSpcReduction="20000"/>
          </a:bodyPr>
          <a:lstStyle/>
          <a:p>
            <a:pPr>
              <a:lnSpc>
                <a:spcPct val="110000"/>
              </a:lnSpc>
            </a:pPr>
            <a:r>
              <a:rPr lang="es-CO" sz="2000" dirty="0" smtClean="0">
                <a:solidFill>
                  <a:srgbClr val="000000"/>
                </a:solidFill>
              </a:rPr>
              <a:t>Control de Calidad de Vapor es una tecnología patentada que puede controlar y optimizar el evaporador en un sistema de refrigeración.</a:t>
            </a:r>
          </a:p>
          <a:p>
            <a:pPr marL="0" indent="0">
              <a:lnSpc>
                <a:spcPct val="110000"/>
              </a:lnSpc>
              <a:buNone/>
            </a:pPr>
            <a:endParaRPr lang="es-CO" sz="2000" dirty="0" smtClean="0">
              <a:solidFill>
                <a:srgbClr val="000000"/>
              </a:solidFill>
            </a:endParaRPr>
          </a:p>
          <a:p>
            <a:pPr>
              <a:lnSpc>
                <a:spcPct val="110000"/>
              </a:lnSpc>
            </a:pPr>
            <a:r>
              <a:rPr lang="es-CO" sz="2000" dirty="0" smtClean="0">
                <a:solidFill>
                  <a:srgbClr val="000000"/>
                </a:solidFill>
              </a:rPr>
              <a:t>Con el Control de Calidad de Vapor se elimina el sobrecalentamiento, lo que aumenta la eficiencia.</a:t>
            </a:r>
          </a:p>
          <a:p>
            <a:pPr marL="0" indent="0">
              <a:lnSpc>
                <a:spcPct val="110000"/>
              </a:lnSpc>
              <a:buNone/>
            </a:pPr>
            <a:endParaRPr lang="es-CO" sz="2000" dirty="0" smtClean="0">
              <a:solidFill>
                <a:srgbClr val="000000"/>
              </a:solidFill>
            </a:endParaRPr>
          </a:p>
          <a:p>
            <a:pPr>
              <a:lnSpc>
                <a:spcPct val="110000"/>
              </a:lnSpc>
            </a:pPr>
            <a:r>
              <a:rPr lang="es-CO" sz="2000" dirty="0" smtClean="0">
                <a:solidFill>
                  <a:srgbClr val="000000"/>
                </a:solidFill>
                <a:hlinkClick r:id="rId4"/>
              </a:rPr>
              <a:t>Lea más sobre el control de calidad del vapor aquí </a:t>
            </a:r>
            <a:endParaRPr lang="es-CO" sz="2000" dirty="0">
              <a:solidFill>
                <a:srgbClr val="000000"/>
              </a:solidFill>
            </a:endParaRPr>
          </a:p>
        </p:txBody>
      </p:sp>
      <p:sp>
        <p:nvSpPr>
          <p:cNvPr id="7" name="Rektangel 6">
            <a:extLst>
              <a:ext uri="{FF2B5EF4-FFF2-40B4-BE49-F238E27FC236}">
                <a16:creationId xmlns="" xmlns:a16="http://schemas.microsoft.com/office/drawing/2014/main" id="{9BA65F3A-B4EF-421A-8B5C-22E56BF2E9B2}"/>
              </a:ext>
            </a:extLst>
          </p:cNvPr>
          <p:cNvSpPr/>
          <p:nvPr/>
        </p:nvSpPr>
        <p:spPr>
          <a:xfrm>
            <a:off x="0" y="6492874"/>
            <a:ext cx="12192000" cy="3651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pic>
        <p:nvPicPr>
          <p:cNvPr id="4" name="Billede 3" descr="Et billede, der indeholder tegning&#10;&#10;Automatisk genereret beskrivelse">
            <a:extLst>
              <a:ext uri="{FF2B5EF4-FFF2-40B4-BE49-F238E27FC236}">
                <a16:creationId xmlns="" xmlns:a16="http://schemas.microsoft.com/office/drawing/2014/main" id="{F8B43AE0-9D26-40EB-9A10-FBA102F6A02A}"/>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11860381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dsholder til indhold 4" descr="Et billede, der indeholder udendørs, sne, himmel, bjerg&#10;&#10;Automatisk genereret beskrivelse">
            <a:extLst>
              <a:ext uri="{FF2B5EF4-FFF2-40B4-BE49-F238E27FC236}">
                <a16:creationId xmlns="" xmlns:a16="http://schemas.microsoft.com/office/drawing/2014/main" id="{92399F1A-E851-47B6-A590-5479218231F1}"/>
              </a:ext>
            </a:extLst>
          </p:cNvPr>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a:stretch/>
        </p:blipFill>
        <p:spPr>
          <a:xfrm>
            <a:off x="0" y="0"/>
            <a:ext cx="12192001" cy="6492875"/>
          </a:xfrm>
        </p:spPr>
      </p:pic>
      <p:sp>
        <p:nvSpPr>
          <p:cNvPr id="2" name="Titel 1">
            <a:extLst>
              <a:ext uri="{FF2B5EF4-FFF2-40B4-BE49-F238E27FC236}">
                <a16:creationId xmlns="" xmlns:a16="http://schemas.microsoft.com/office/drawing/2014/main" id="{148D2C98-461A-44BF-B033-9A1738B545AB}"/>
              </a:ext>
            </a:extLst>
          </p:cNvPr>
          <p:cNvSpPr>
            <a:spLocks noGrp="1"/>
          </p:cNvSpPr>
          <p:nvPr>
            <p:ph type="title"/>
          </p:nvPr>
        </p:nvSpPr>
        <p:spPr/>
        <p:txBody>
          <a:bodyPr/>
          <a:lstStyle/>
          <a:p>
            <a:r>
              <a:rPr lang="da-DK" dirty="0" smtClean="0"/>
              <a:t>Contactenos</a:t>
            </a:r>
            <a:endParaRPr lang="da-DK" dirty="0"/>
          </a:p>
        </p:txBody>
      </p:sp>
      <p:pic>
        <p:nvPicPr>
          <p:cNvPr id="7" name="Billede 6" descr="Et billede, der indeholder tegning&#10;&#10;Automatisk genereret beskrivelse">
            <a:extLst>
              <a:ext uri="{FF2B5EF4-FFF2-40B4-BE49-F238E27FC236}">
                <a16:creationId xmlns="" xmlns:a16="http://schemas.microsoft.com/office/drawing/2014/main" id="{5867B22E-688E-4C70-B9DE-B6A74F14AF91}"/>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
        <p:nvSpPr>
          <p:cNvPr id="8" name="Rektangel 7">
            <a:extLst>
              <a:ext uri="{FF2B5EF4-FFF2-40B4-BE49-F238E27FC236}">
                <a16:creationId xmlns="" xmlns:a16="http://schemas.microsoft.com/office/drawing/2014/main" id="{21DD9E0D-C5C1-4C6E-964E-7A32918808CA}"/>
              </a:ext>
            </a:extLst>
          </p:cNvPr>
          <p:cNvSpPr/>
          <p:nvPr/>
        </p:nvSpPr>
        <p:spPr>
          <a:xfrm>
            <a:off x="6096000" y="1323753"/>
            <a:ext cx="5284382" cy="42104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dirty="0"/>
          </a:p>
        </p:txBody>
      </p:sp>
      <p:pic>
        <p:nvPicPr>
          <p:cNvPr id="10" name="Billede 9">
            <a:extLst>
              <a:ext uri="{FF2B5EF4-FFF2-40B4-BE49-F238E27FC236}">
                <a16:creationId xmlns="" xmlns:a16="http://schemas.microsoft.com/office/drawing/2014/main" id="{DC935CFF-63F5-443A-B780-F4D927EA990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59657" y="1525415"/>
            <a:ext cx="720000" cy="726429"/>
          </a:xfrm>
          <a:prstGeom prst="rect">
            <a:avLst/>
          </a:prstGeom>
        </p:spPr>
      </p:pic>
      <p:pic>
        <p:nvPicPr>
          <p:cNvPr id="12" name="Billede 11">
            <a:extLst>
              <a:ext uri="{FF2B5EF4-FFF2-40B4-BE49-F238E27FC236}">
                <a16:creationId xmlns="" xmlns:a16="http://schemas.microsoft.com/office/drawing/2014/main" id="{8BB9A74C-1A0D-413B-BC3A-3ADE0D52A2C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59657" y="2523912"/>
            <a:ext cx="720000" cy="700092"/>
          </a:xfrm>
          <a:prstGeom prst="rect">
            <a:avLst/>
          </a:prstGeom>
        </p:spPr>
      </p:pic>
      <p:pic>
        <p:nvPicPr>
          <p:cNvPr id="14" name="Billede 13">
            <a:extLst>
              <a:ext uri="{FF2B5EF4-FFF2-40B4-BE49-F238E27FC236}">
                <a16:creationId xmlns="" xmlns:a16="http://schemas.microsoft.com/office/drawing/2014/main" id="{39808B0D-1AF1-44F2-B3AB-193997CBD236}"/>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190090" y="3496073"/>
            <a:ext cx="720000" cy="700715"/>
          </a:xfrm>
          <a:prstGeom prst="rect">
            <a:avLst/>
          </a:prstGeom>
        </p:spPr>
      </p:pic>
      <p:pic>
        <p:nvPicPr>
          <p:cNvPr id="16" name="Billede 15">
            <a:extLst>
              <a:ext uri="{FF2B5EF4-FFF2-40B4-BE49-F238E27FC236}">
                <a16:creationId xmlns="" xmlns:a16="http://schemas.microsoft.com/office/drawing/2014/main" id="{C8D61A55-A8C6-460A-B3D6-6B6C589529D7}"/>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190090" y="4497372"/>
            <a:ext cx="720000" cy="726429"/>
          </a:xfrm>
          <a:prstGeom prst="rect">
            <a:avLst/>
          </a:prstGeom>
        </p:spPr>
      </p:pic>
      <p:sp>
        <p:nvSpPr>
          <p:cNvPr id="17" name="Tekstfelt 16">
            <a:extLst>
              <a:ext uri="{FF2B5EF4-FFF2-40B4-BE49-F238E27FC236}">
                <a16:creationId xmlns="" xmlns:a16="http://schemas.microsoft.com/office/drawing/2014/main" id="{BF384532-A655-4B05-98FB-946399148598}"/>
              </a:ext>
            </a:extLst>
          </p:cNvPr>
          <p:cNvSpPr txBox="1"/>
          <p:nvPr/>
        </p:nvSpPr>
        <p:spPr>
          <a:xfrm>
            <a:off x="7019430" y="1502620"/>
            <a:ext cx="3902149" cy="923330"/>
          </a:xfrm>
          <a:prstGeom prst="rect">
            <a:avLst/>
          </a:prstGeom>
          <a:noFill/>
        </p:spPr>
        <p:txBody>
          <a:bodyPr wrap="square" rtlCol="0">
            <a:spAutoFit/>
          </a:bodyPr>
          <a:lstStyle/>
          <a:p>
            <a:r>
              <a:rPr lang="da-DK" dirty="0"/>
              <a:t>HB Products</a:t>
            </a:r>
          </a:p>
          <a:p>
            <a:r>
              <a:rPr lang="da-DK" dirty="0"/>
              <a:t>Bøgekildevej 21, 8361 Hasselager  Denmark</a:t>
            </a:r>
          </a:p>
        </p:txBody>
      </p:sp>
      <p:sp>
        <p:nvSpPr>
          <p:cNvPr id="19" name="Tekstfelt 18">
            <a:extLst>
              <a:ext uri="{FF2B5EF4-FFF2-40B4-BE49-F238E27FC236}">
                <a16:creationId xmlns="" xmlns:a16="http://schemas.microsoft.com/office/drawing/2014/main" id="{79E26198-94F7-484B-867B-018327E10FAD}"/>
              </a:ext>
            </a:extLst>
          </p:cNvPr>
          <p:cNvSpPr txBox="1"/>
          <p:nvPr/>
        </p:nvSpPr>
        <p:spPr>
          <a:xfrm>
            <a:off x="7019431" y="2708836"/>
            <a:ext cx="3902149" cy="369332"/>
          </a:xfrm>
          <a:prstGeom prst="rect">
            <a:avLst/>
          </a:prstGeom>
          <a:noFill/>
        </p:spPr>
        <p:txBody>
          <a:bodyPr wrap="square" rtlCol="0">
            <a:spAutoFit/>
          </a:bodyPr>
          <a:lstStyle/>
          <a:p>
            <a:r>
              <a:rPr lang="da-DK" dirty="0"/>
              <a:t>+45 87 47 62 00</a:t>
            </a:r>
          </a:p>
        </p:txBody>
      </p:sp>
      <p:sp>
        <p:nvSpPr>
          <p:cNvPr id="21" name="Tekstfelt 20">
            <a:extLst>
              <a:ext uri="{FF2B5EF4-FFF2-40B4-BE49-F238E27FC236}">
                <a16:creationId xmlns="" xmlns:a16="http://schemas.microsoft.com/office/drawing/2014/main" id="{E28FDCBC-E112-41DF-85B1-816731728F9B}"/>
              </a:ext>
            </a:extLst>
          </p:cNvPr>
          <p:cNvSpPr txBox="1"/>
          <p:nvPr/>
        </p:nvSpPr>
        <p:spPr>
          <a:xfrm>
            <a:off x="7019431" y="3625920"/>
            <a:ext cx="3902149" cy="369332"/>
          </a:xfrm>
          <a:prstGeom prst="rect">
            <a:avLst/>
          </a:prstGeom>
          <a:noFill/>
        </p:spPr>
        <p:txBody>
          <a:bodyPr wrap="square" rtlCol="0">
            <a:spAutoFit/>
          </a:bodyPr>
          <a:lstStyle/>
          <a:p>
            <a:r>
              <a:rPr lang="da-DK" dirty="0"/>
              <a:t>info@hbproducts.dk</a:t>
            </a:r>
          </a:p>
        </p:txBody>
      </p:sp>
      <p:sp>
        <p:nvSpPr>
          <p:cNvPr id="23" name="Tekstfelt 22">
            <a:extLst>
              <a:ext uri="{FF2B5EF4-FFF2-40B4-BE49-F238E27FC236}">
                <a16:creationId xmlns="" xmlns:a16="http://schemas.microsoft.com/office/drawing/2014/main" id="{B378F807-CCF4-4029-970D-3850F9AD7349}"/>
              </a:ext>
            </a:extLst>
          </p:cNvPr>
          <p:cNvSpPr txBox="1"/>
          <p:nvPr/>
        </p:nvSpPr>
        <p:spPr>
          <a:xfrm>
            <a:off x="7019430" y="4682572"/>
            <a:ext cx="3902149" cy="369332"/>
          </a:xfrm>
          <a:prstGeom prst="rect">
            <a:avLst/>
          </a:prstGeom>
          <a:noFill/>
        </p:spPr>
        <p:txBody>
          <a:bodyPr wrap="square" rtlCol="0">
            <a:spAutoFit/>
          </a:bodyPr>
          <a:lstStyle/>
          <a:p>
            <a:r>
              <a:rPr lang="da-DK" dirty="0"/>
              <a:t>www.hbproducts.dk</a:t>
            </a:r>
          </a:p>
        </p:txBody>
      </p:sp>
    </p:spTree>
    <p:extLst>
      <p:ext uri="{BB962C8B-B14F-4D97-AF65-F5344CB8AC3E}">
        <p14:creationId xmlns:p14="http://schemas.microsoft.com/office/powerpoint/2010/main" val="4087984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0">
            <a:extLst>
              <a:ext uri="{FF2B5EF4-FFF2-40B4-BE49-F238E27FC236}">
                <a16:creationId xmlns="" xmlns:a16="http://schemas.microsoft.com/office/drawing/2014/main" id="{F56F5174-31D9-4DBB-AAB7-A1FD7BDB135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5614875" cy="6858000"/>
          </a:xfrm>
          <a:prstGeom prst="rect">
            <a:avLst/>
          </a:prstGeom>
          <a:gradFill>
            <a:gsLst>
              <a:gs pos="0">
                <a:schemeClr val="accent6"/>
              </a:gs>
              <a:gs pos="25000">
                <a:schemeClr val="accent6"/>
              </a:gs>
              <a:gs pos="94000">
                <a:schemeClr val="accent1"/>
              </a:gs>
              <a:gs pos="100000">
                <a:schemeClr val="accent1"/>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a:extLst>
              <a:ext uri="{FF2B5EF4-FFF2-40B4-BE49-F238E27FC236}">
                <a16:creationId xmlns="" xmlns:a16="http://schemas.microsoft.com/office/drawing/2014/main" id="{AE113210-7872-481A-ADE6-3A05CCAF5EB2}"/>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el 1">
            <a:extLst>
              <a:ext uri="{FF2B5EF4-FFF2-40B4-BE49-F238E27FC236}">
                <a16:creationId xmlns="" xmlns:a16="http://schemas.microsoft.com/office/drawing/2014/main" id="{8EE53F6F-8F38-421C-9549-BB7DE07F6E97}"/>
              </a:ext>
            </a:extLst>
          </p:cNvPr>
          <p:cNvSpPr>
            <a:spLocks noGrp="1"/>
          </p:cNvSpPr>
          <p:nvPr>
            <p:ph type="title"/>
          </p:nvPr>
        </p:nvSpPr>
        <p:spPr>
          <a:xfrm>
            <a:off x="6095998" y="522700"/>
            <a:ext cx="5804731" cy="1454051"/>
          </a:xfrm>
        </p:spPr>
        <p:txBody>
          <a:bodyPr vert="horz" lIns="91440" tIns="45720" rIns="91440" bIns="45720" rtlCol="0" anchor="ctr">
            <a:normAutofit/>
          </a:bodyPr>
          <a:lstStyle/>
          <a:p>
            <a:r>
              <a:rPr lang="es-CO" sz="2400" dirty="0" smtClean="0">
                <a:solidFill>
                  <a:srgbClr val="000000"/>
                </a:solidFill>
              </a:rPr>
              <a:t>Sistemas de amoniaco de baja carga con cargas reglamentarias reducidas</a:t>
            </a:r>
            <a:r>
              <a:rPr lang="es-CO" sz="2400" b="1" dirty="0" smtClean="0">
                <a:solidFill>
                  <a:srgbClr val="000000"/>
                </a:solidFill>
              </a:rPr>
              <a:t/>
            </a:r>
            <a:br>
              <a:rPr lang="es-CO" sz="2400" b="1" dirty="0" smtClean="0">
                <a:solidFill>
                  <a:srgbClr val="000000"/>
                </a:solidFill>
              </a:rPr>
            </a:br>
            <a:r>
              <a:rPr lang="es-CO" sz="2400" dirty="0" smtClean="0">
                <a:solidFill>
                  <a:srgbClr val="000000"/>
                </a:solidFill>
              </a:rPr>
              <a:t> </a:t>
            </a:r>
            <a:endParaRPr lang="es-CO" sz="2400" dirty="0">
              <a:solidFill>
                <a:srgbClr val="000000"/>
              </a:solidFill>
            </a:endParaRPr>
          </a:p>
        </p:txBody>
      </p:sp>
      <p:sp>
        <p:nvSpPr>
          <p:cNvPr id="25" name="Freeform 62">
            <a:extLst>
              <a:ext uri="{FF2B5EF4-FFF2-40B4-BE49-F238E27FC236}">
                <a16:creationId xmlns="" xmlns:a16="http://schemas.microsoft.com/office/drawing/2014/main" id="{F9A95BEE-6BB1-4A28-A8E6-A34B2E42EF8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 name="Pladsholder til indhold 8" descr="Et billede, der indeholder sidder, bord, græs, lille&#10;&#10;Automatisk genereret beskrivelse">
            <a:extLst>
              <a:ext uri="{FF2B5EF4-FFF2-40B4-BE49-F238E27FC236}">
                <a16:creationId xmlns="" xmlns:a16="http://schemas.microsoft.com/office/drawing/2014/main" id="{C5B23236-40DE-4B53-BE7D-59963EE08D72}"/>
              </a:ext>
            </a:extLst>
          </p:cNvPr>
          <p:cNvPicPr>
            <a:picLocks noGrp="1" noChangeAspect="1"/>
          </p:cNvPicPr>
          <p:nvPr>
            <p:ph idx="1"/>
          </p:nvPr>
        </p:nvPicPr>
        <p:blipFill rotWithShape="1">
          <a:blip r:embed="rId3" cstate="hqprint">
            <a:alphaModFix/>
            <a:extLst>
              <a:ext uri="{28A0092B-C50C-407E-A947-70E740481C1C}">
                <a14:useLocalDpi xmlns:a14="http://schemas.microsoft.com/office/drawing/2010/main"/>
              </a:ext>
            </a:extLst>
          </a:blip>
          <a:srcRect/>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11" name="Tekstfelt 10">
            <a:extLst>
              <a:ext uri="{FF2B5EF4-FFF2-40B4-BE49-F238E27FC236}">
                <a16:creationId xmlns="" xmlns:a16="http://schemas.microsoft.com/office/drawing/2014/main" id="{F2A7FBBD-F4BF-42B3-8A1B-7A3E4E9F02C7}"/>
              </a:ext>
            </a:extLst>
          </p:cNvPr>
          <p:cNvSpPr txBox="1"/>
          <p:nvPr/>
        </p:nvSpPr>
        <p:spPr>
          <a:xfrm>
            <a:off x="6020499" y="2536475"/>
            <a:ext cx="5515860" cy="2180285"/>
          </a:xfrm>
          <a:prstGeom prst="rect">
            <a:avLst/>
          </a:prstGeom>
        </p:spPr>
        <p:txBody>
          <a:bodyPr vert="horz" lIns="91440" tIns="45720" rIns="91440" bIns="45720" rtlCol="0" anchor="ctr">
            <a:normAutofit fontScale="25000" lnSpcReduction="20000"/>
          </a:bodyPr>
          <a:lstStyle/>
          <a:p>
            <a:pPr marL="285750" indent="-228600">
              <a:lnSpc>
                <a:spcPct val="120000"/>
              </a:lnSpc>
              <a:spcAft>
                <a:spcPts val="600"/>
              </a:spcAft>
              <a:buFont typeface="Arial" panose="020B0604020202020204" pitchFamily="34" charset="0"/>
              <a:buChar char="•"/>
            </a:pPr>
            <a:r>
              <a:rPr lang="es-CO" sz="8000" dirty="0" smtClean="0">
                <a:solidFill>
                  <a:srgbClr val="000000"/>
                </a:solidFill>
              </a:rPr>
              <a:t>En algunos países, la carga regulatoria es un desafío si la carga está por encima de cierto nivel</a:t>
            </a:r>
          </a:p>
          <a:p>
            <a:pPr marL="742950" lvl="1" indent="-228600">
              <a:lnSpc>
                <a:spcPct val="120000"/>
              </a:lnSpc>
              <a:spcAft>
                <a:spcPts val="600"/>
              </a:spcAft>
              <a:buFont typeface="Arial" panose="020B0604020202020204" pitchFamily="34" charset="0"/>
              <a:buChar char="•"/>
            </a:pPr>
            <a:r>
              <a:rPr lang="es-CO" sz="5600" dirty="0" smtClean="0">
                <a:solidFill>
                  <a:srgbClr val="000000"/>
                </a:solidFill>
              </a:rPr>
              <a:t>USA 5 </a:t>
            </a:r>
            <a:r>
              <a:rPr lang="es-CO" sz="5600" dirty="0" err="1" smtClean="0">
                <a:solidFill>
                  <a:srgbClr val="000000"/>
                </a:solidFill>
              </a:rPr>
              <a:t>tons</a:t>
            </a:r>
            <a:endParaRPr lang="es-CO" sz="5600" dirty="0" smtClean="0">
              <a:solidFill>
                <a:srgbClr val="000000"/>
              </a:solidFill>
            </a:endParaRPr>
          </a:p>
          <a:p>
            <a:pPr marL="742950" lvl="1" indent="-228600">
              <a:lnSpc>
                <a:spcPct val="120000"/>
              </a:lnSpc>
              <a:spcAft>
                <a:spcPts val="600"/>
              </a:spcAft>
              <a:buFont typeface="Arial" panose="020B0604020202020204" pitchFamily="34" charset="0"/>
              <a:buChar char="•"/>
            </a:pPr>
            <a:r>
              <a:rPr lang="es-CO" sz="5600" dirty="0" smtClean="0">
                <a:solidFill>
                  <a:srgbClr val="000000"/>
                </a:solidFill>
              </a:rPr>
              <a:t>Alemania 3 </a:t>
            </a:r>
            <a:r>
              <a:rPr lang="es-CO" sz="5600" dirty="0" err="1" smtClean="0">
                <a:solidFill>
                  <a:srgbClr val="000000"/>
                </a:solidFill>
              </a:rPr>
              <a:t>tons</a:t>
            </a:r>
            <a:endParaRPr lang="es-CO" sz="5600" dirty="0" smtClean="0">
              <a:solidFill>
                <a:srgbClr val="000000"/>
              </a:solidFill>
            </a:endParaRPr>
          </a:p>
          <a:p>
            <a:pPr marL="742950" lvl="1" indent="-228600">
              <a:lnSpc>
                <a:spcPct val="120000"/>
              </a:lnSpc>
              <a:spcAft>
                <a:spcPts val="600"/>
              </a:spcAft>
              <a:buFont typeface="Arial" panose="020B0604020202020204" pitchFamily="34" charset="0"/>
              <a:buChar char="•"/>
            </a:pPr>
            <a:r>
              <a:rPr lang="es-CO" sz="5600" dirty="0" smtClean="0">
                <a:solidFill>
                  <a:srgbClr val="000000"/>
                </a:solidFill>
              </a:rPr>
              <a:t>Francia 150 kg</a:t>
            </a:r>
          </a:p>
          <a:p>
            <a:pPr marL="285750" indent="-228600">
              <a:lnSpc>
                <a:spcPct val="120000"/>
              </a:lnSpc>
              <a:spcAft>
                <a:spcPts val="600"/>
              </a:spcAft>
              <a:buFont typeface="Arial" panose="020B0604020202020204" pitchFamily="34" charset="0"/>
              <a:buChar char="•"/>
            </a:pPr>
            <a:r>
              <a:rPr lang="es-CO" sz="8000" dirty="0" smtClean="0">
                <a:solidFill>
                  <a:srgbClr val="000000"/>
                </a:solidFill>
              </a:rPr>
              <a:t>Los sistemas de amoníaco DX normalmente tienen </a:t>
            </a:r>
            <a:r>
              <a:rPr lang="es-CO" sz="8000" b="1" dirty="0" smtClean="0">
                <a:solidFill>
                  <a:srgbClr val="000000"/>
                </a:solidFill>
              </a:rPr>
              <a:t>menos de una cuarta parte de la carga utilizada</a:t>
            </a:r>
            <a:r>
              <a:rPr lang="es-CO" sz="8000" dirty="0" smtClean="0">
                <a:solidFill>
                  <a:srgbClr val="000000"/>
                </a:solidFill>
              </a:rPr>
              <a:t> en los sistemas de amoníaco circulado por bomba. Esta reducción de inventario se aplica a los sistemas que utilizan gas caliente para descongelar. </a:t>
            </a:r>
          </a:p>
          <a:p>
            <a:pPr marL="285750" indent="-228600">
              <a:lnSpc>
                <a:spcPct val="90000"/>
              </a:lnSpc>
              <a:spcAft>
                <a:spcPts val="600"/>
              </a:spcAft>
              <a:buFont typeface="Arial" panose="020B0604020202020204" pitchFamily="34" charset="0"/>
              <a:buChar char="•"/>
            </a:pPr>
            <a:endParaRPr lang="en-US" sz="2000" dirty="0">
              <a:solidFill>
                <a:srgbClr val="000000"/>
              </a:solidFill>
            </a:endParaRPr>
          </a:p>
        </p:txBody>
      </p:sp>
      <p:sp>
        <p:nvSpPr>
          <p:cNvPr id="13" name="Ellipse 12">
            <a:extLst>
              <a:ext uri="{FF2B5EF4-FFF2-40B4-BE49-F238E27FC236}">
                <a16:creationId xmlns="" xmlns:a16="http://schemas.microsoft.com/office/drawing/2014/main" id="{AAD12C9A-9996-4972-A6BA-B1B9BCCC1791}"/>
              </a:ext>
            </a:extLst>
          </p:cNvPr>
          <p:cNvSpPr/>
          <p:nvPr/>
        </p:nvSpPr>
        <p:spPr>
          <a:xfrm>
            <a:off x="4139640" y="4171902"/>
            <a:ext cx="2168444" cy="216844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a:p>
        </p:txBody>
      </p:sp>
      <p:sp>
        <p:nvSpPr>
          <p:cNvPr id="15" name="Tekstfelt 14">
            <a:extLst>
              <a:ext uri="{FF2B5EF4-FFF2-40B4-BE49-F238E27FC236}">
                <a16:creationId xmlns="" xmlns:a16="http://schemas.microsoft.com/office/drawing/2014/main" id="{C55CC250-CB55-4DC6-A1F9-05B4FAC6EF7C}"/>
              </a:ext>
            </a:extLst>
          </p:cNvPr>
          <p:cNvSpPr txBox="1"/>
          <p:nvPr/>
        </p:nvSpPr>
        <p:spPr>
          <a:xfrm>
            <a:off x="4344776" y="4716760"/>
            <a:ext cx="1716947" cy="1354217"/>
          </a:xfrm>
          <a:prstGeom prst="rect">
            <a:avLst/>
          </a:prstGeom>
          <a:noFill/>
        </p:spPr>
        <p:txBody>
          <a:bodyPr wrap="square" rtlCol="0">
            <a:spAutoFit/>
          </a:bodyPr>
          <a:lstStyle/>
          <a:p>
            <a:pPr algn="ctr"/>
            <a:r>
              <a:rPr lang="es-ES" sz="2050" dirty="0">
                <a:solidFill>
                  <a:schemeClr val="bg1"/>
                </a:solidFill>
                <a:latin typeface="Asap" panose="020F0504030202060203" pitchFamily="34" charset="0"/>
              </a:rPr>
              <a:t>La carga se reduce en al menos un 75%</a:t>
            </a:r>
            <a:endParaRPr lang="da-DK" sz="2050" dirty="0">
              <a:solidFill>
                <a:schemeClr val="bg1"/>
              </a:solidFill>
              <a:latin typeface="Asap" panose="020F0504030202060203" pitchFamily="34" charset="0"/>
            </a:endParaRPr>
          </a:p>
        </p:txBody>
      </p:sp>
      <p:sp>
        <p:nvSpPr>
          <p:cNvPr id="4" name="Rektangel 3">
            <a:extLst>
              <a:ext uri="{FF2B5EF4-FFF2-40B4-BE49-F238E27FC236}">
                <a16:creationId xmlns="" xmlns:a16="http://schemas.microsoft.com/office/drawing/2014/main" id="{3CD56079-9BC9-4530-B44E-A5A3FCB59144}"/>
              </a:ext>
            </a:extLst>
          </p:cNvPr>
          <p:cNvSpPr/>
          <p:nvPr/>
        </p:nvSpPr>
        <p:spPr>
          <a:xfrm>
            <a:off x="0" y="6492874"/>
            <a:ext cx="12192000" cy="3651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pic>
        <p:nvPicPr>
          <p:cNvPr id="5" name="Billede 4" descr="Et billede, der indeholder tegning&#10;&#10;Automatisk genereret beskrivelse">
            <a:extLst>
              <a:ext uri="{FF2B5EF4-FFF2-40B4-BE49-F238E27FC236}">
                <a16:creationId xmlns="" xmlns:a16="http://schemas.microsoft.com/office/drawing/2014/main" id="{9FEBF65A-2759-481C-87C6-3CF0250EC286}"/>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942430" y="6263970"/>
            <a:ext cx="1958300" cy="457809"/>
          </a:xfrm>
          <a:prstGeom prst="rect">
            <a:avLst/>
          </a:prstGeom>
        </p:spPr>
      </p:pic>
    </p:spTree>
    <p:extLst>
      <p:ext uri="{BB962C8B-B14F-4D97-AF65-F5344CB8AC3E}">
        <p14:creationId xmlns:p14="http://schemas.microsoft.com/office/powerpoint/2010/main" val="6640514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1C2B726F-1D7D-41D9-ADB6-F3F3B35A8762}"/>
              </a:ext>
            </a:extLst>
          </p:cNvPr>
          <p:cNvSpPr>
            <a:spLocks noGrp="1"/>
          </p:cNvSpPr>
          <p:nvPr>
            <p:ph type="title"/>
          </p:nvPr>
        </p:nvSpPr>
        <p:spPr/>
        <p:txBody>
          <a:bodyPr>
            <a:normAutofit/>
          </a:bodyPr>
          <a:lstStyle/>
          <a:p>
            <a:r>
              <a:rPr lang="es-CO" sz="3200" dirty="0" smtClean="0"/>
              <a:t>Casos con Baja Carga</a:t>
            </a:r>
            <a:endParaRPr lang="es-CO" sz="3200" dirty="0"/>
          </a:p>
        </p:txBody>
      </p:sp>
      <p:sp>
        <p:nvSpPr>
          <p:cNvPr id="3" name="Pladsholder til indhold 2">
            <a:extLst>
              <a:ext uri="{FF2B5EF4-FFF2-40B4-BE49-F238E27FC236}">
                <a16:creationId xmlns="" xmlns:a16="http://schemas.microsoft.com/office/drawing/2014/main" id="{05010025-115B-4E25-BC31-D3345514608D}"/>
              </a:ext>
            </a:extLst>
          </p:cNvPr>
          <p:cNvSpPr>
            <a:spLocks noGrp="1"/>
          </p:cNvSpPr>
          <p:nvPr>
            <p:ph idx="1"/>
          </p:nvPr>
        </p:nvSpPr>
        <p:spPr>
          <a:xfrm>
            <a:off x="838200" y="1825625"/>
            <a:ext cx="5422641" cy="4351338"/>
          </a:xfrm>
        </p:spPr>
        <p:txBody>
          <a:bodyPr>
            <a:normAutofit fontScale="92500" lnSpcReduction="10000"/>
          </a:bodyPr>
          <a:lstStyle/>
          <a:p>
            <a:pPr>
              <a:lnSpc>
                <a:spcPct val="100000"/>
              </a:lnSpc>
            </a:pPr>
            <a:r>
              <a:rPr lang="es-CO" sz="2000" b="1" dirty="0" err="1" smtClean="0"/>
              <a:t>Colmac</a:t>
            </a:r>
            <a:r>
              <a:rPr lang="es-CO" sz="2000" b="1" dirty="0" smtClean="0"/>
              <a:t> </a:t>
            </a:r>
            <a:r>
              <a:rPr lang="es-CO" sz="2000" b="1" dirty="0" err="1" smtClean="0"/>
              <a:t>Coil</a:t>
            </a:r>
            <a:r>
              <a:rPr lang="es-CO" sz="2000" b="1" dirty="0" smtClean="0"/>
              <a:t> </a:t>
            </a:r>
            <a:r>
              <a:rPr lang="es-CO" sz="2000" dirty="0" smtClean="0"/>
              <a:t>tiene varias historias de casos mostrando reducción de 3.9 a 0.9 kg/kW (30 to 7 </a:t>
            </a:r>
            <a:r>
              <a:rPr lang="es-CO" sz="2000" dirty="0" err="1" smtClean="0"/>
              <a:t>lbs</a:t>
            </a:r>
            <a:r>
              <a:rPr lang="es-CO" sz="2000" dirty="0" smtClean="0"/>
              <a:t>/TR).</a:t>
            </a:r>
          </a:p>
          <a:p>
            <a:pPr>
              <a:lnSpc>
                <a:spcPct val="100000"/>
              </a:lnSpc>
            </a:pPr>
            <a:endParaRPr lang="es-CO" sz="2000" dirty="0" smtClean="0"/>
          </a:p>
          <a:p>
            <a:pPr>
              <a:lnSpc>
                <a:spcPct val="100000"/>
              </a:lnSpc>
            </a:pPr>
            <a:r>
              <a:rPr lang="es-CO" sz="2000" dirty="0" smtClean="0"/>
              <a:t>Un proyecto almacenamiento refrigerado de 64,000 m3  (2,260,00 ft3) desarrollado por </a:t>
            </a:r>
            <a:r>
              <a:rPr lang="es-CO" sz="2000" b="1" dirty="0" err="1" smtClean="0"/>
              <a:t>Scantec</a:t>
            </a:r>
            <a:r>
              <a:rPr lang="es-CO" sz="2000" b="1" dirty="0" smtClean="0"/>
              <a:t> </a:t>
            </a:r>
            <a:r>
              <a:rPr lang="es-CO" sz="2000" b="1" dirty="0" err="1" smtClean="0"/>
              <a:t>Refrigeration</a:t>
            </a:r>
            <a:r>
              <a:rPr lang="es-CO" sz="2000" dirty="0" smtClean="0"/>
              <a:t> tiene una carga de solo 385 kg.</a:t>
            </a:r>
          </a:p>
          <a:p>
            <a:pPr>
              <a:lnSpc>
                <a:spcPct val="100000"/>
              </a:lnSpc>
            </a:pPr>
            <a:endParaRPr lang="es-CO" sz="2000" dirty="0" smtClean="0"/>
          </a:p>
          <a:p>
            <a:pPr>
              <a:lnSpc>
                <a:spcPct val="100000"/>
              </a:lnSpc>
            </a:pPr>
            <a:r>
              <a:rPr lang="es-CO" sz="2000" dirty="0" smtClean="0"/>
              <a:t>Si se utiliza un diseño de </a:t>
            </a:r>
            <a:r>
              <a:rPr lang="es-CO" sz="2000" dirty="0" err="1" smtClean="0"/>
              <a:t>chiller</a:t>
            </a:r>
            <a:r>
              <a:rPr lang="es-CO" sz="2000" dirty="0" smtClean="0"/>
              <a:t>, la carga se puede reducir por debajo de 0,1 kg / kW. Esto se demuestra en el </a:t>
            </a:r>
            <a:r>
              <a:rPr lang="es-CO" sz="2000" dirty="0" err="1" smtClean="0"/>
              <a:t>chiller</a:t>
            </a:r>
            <a:r>
              <a:rPr lang="es-CO" sz="2000" dirty="0" smtClean="0"/>
              <a:t> </a:t>
            </a:r>
            <a:r>
              <a:rPr lang="es-CO" sz="2000" dirty="0" err="1" smtClean="0"/>
              <a:t>Ecodesign</a:t>
            </a:r>
            <a:r>
              <a:rPr lang="es-CO" sz="2000" dirty="0" smtClean="0"/>
              <a:t> que tenemos en casa y que se describe en nuestra página web. </a:t>
            </a:r>
          </a:p>
          <a:p>
            <a:endParaRPr lang="da-DK" dirty="0"/>
          </a:p>
        </p:txBody>
      </p:sp>
      <p:pic>
        <p:nvPicPr>
          <p:cNvPr id="5" name="Billede 4">
            <a:extLst>
              <a:ext uri="{FF2B5EF4-FFF2-40B4-BE49-F238E27FC236}">
                <a16:creationId xmlns="" xmlns:a16="http://schemas.microsoft.com/office/drawing/2014/main" id="{E14B54BE-70F1-4B0D-A0F6-C87E8571FFB4}"/>
              </a:ext>
            </a:extLst>
          </p:cNvPr>
          <p:cNvPicPr>
            <a:picLocks noChangeAspect="1"/>
          </p:cNvPicPr>
          <p:nvPr/>
        </p:nvPicPr>
        <p:blipFill>
          <a:blip r:embed="rId2"/>
          <a:stretch>
            <a:fillRect/>
          </a:stretch>
        </p:blipFill>
        <p:spPr>
          <a:xfrm rot="20969109">
            <a:off x="6550516" y="1103353"/>
            <a:ext cx="2143926" cy="2585323"/>
          </a:xfrm>
          <a:prstGeom prst="rect">
            <a:avLst/>
          </a:prstGeom>
          <a:ln>
            <a:solidFill>
              <a:schemeClr val="tx1"/>
            </a:solidFill>
          </a:ln>
        </p:spPr>
      </p:pic>
      <p:pic>
        <p:nvPicPr>
          <p:cNvPr id="7" name="Billede 6">
            <a:extLst>
              <a:ext uri="{FF2B5EF4-FFF2-40B4-BE49-F238E27FC236}">
                <a16:creationId xmlns="" xmlns:a16="http://schemas.microsoft.com/office/drawing/2014/main" id="{7E746A68-DAF2-4378-9A77-EB003B827210}"/>
              </a:ext>
            </a:extLst>
          </p:cNvPr>
          <p:cNvPicPr>
            <a:picLocks noChangeAspect="1"/>
          </p:cNvPicPr>
          <p:nvPr/>
        </p:nvPicPr>
        <p:blipFill>
          <a:blip r:embed="rId3"/>
          <a:stretch>
            <a:fillRect/>
          </a:stretch>
        </p:blipFill>
        <p:spPr>
          <a:xfrm>
            <a:off x="8126961" y="960630"/>
            <a:ext cx="2093211" cy="2585323"/>
          </a:xfrm>
          <a:prstGeom prst="rect">
            <a:avLst/>
          </a:prstGeom>
          <a:ln>
            <a:solidFill>
              <a:schemeClr val="tx1"/>
            </a:solidFill>
          </a:ln>
        </p:spPr>
      </p:pic>
      <p:pic>
        <p:nvPicPr>
          <p:cNvPr id="11" name="Billede 10">
            <a:extLst>
              <a:ext uri="{FF2B5EF4-FFF2-40B4-BE49-F238E27FC236}">
                <a16:creationId xmlns="" xmlns:a16="http://schemas.microsoft.com/office/drawing/2014/main" id="{6A4B4A65-AF7F-4879-88FE-F39850A47393}"/>
              </a:ext>
            </a:extLst>
          </p:cNvPr>
          <p:cNvPicPr>
            <a:picLocks noChangeAspect="1"/>
          </p:cNvPicPr>
          <p:nvPr/>
        </p:nvPicPr>
        <p:blipFill>
          <a:blip r:embed="rId4"/>
          <a:stretch>
            <a:fillRect/>
          </a:stretch>
        </p:blipFill>
        <p:spPr>
          <a:xfrm rot="21337397">
            <a:off x="7136950" y="3400824"/>
            <a:ext cx="1948451" cy="2385060"/>
          </a:xfrm>
          <a:prstGeom prst="rect">
            <a:avLst/>
          </a:prstGeom>
          <a:ln>
            <a:solidFill>
              <a:schemeClr val="tx1"/>
            </a:solidFill>
          </a:ln>
        </p:spPr>
      </p:pic>
      <p:pic>
        <p:nvPicPr>
          <p:cNvPr id="13" name="Billede 12">
            <a:extLst>
              <a:ext uri="{FF2B5EF4-FFF2-40B4-BE49-F238E27FC236}">
                <a16:creationId xmlns="" xmlns:a16="http://schemas.microsoft.com/office/drawing/2014/main" id="{D4E19786-6F2F-4D2B-93B0-6C088D87CAA4}"/>
              </a:ext>
            </a:extLst>
          </p:cNvPr>
          <p:cNvPicPr>
            <a:picLocks noChangeAspect="1"/>
          </p:cNvPicPr>
          <p:nvPr/>
        </p:nvPicPr>
        <p:blipFill>
          <a:blip r:embed="rId5"/>
          <a:stretch>
            <a:fillRect/>
          </a:stretch>
        </p:blipFill>
        <p:spPr>
          <a:xfrm rot="583089">
            <a:off x="9530056" y="1250337"/>
            <a:ext cx="2044296" cy="2521524"/>
          </a:xfrm>
          <a:prstGeom prst="rect">
            <a:avLst/>
          </a:prstGeom>
          <a:ln>
            <a:solidFill>
              <a:schemeClr val="tx1"/>
            </a:solidFill>
          </a:ln>
        </p:spPr>
      </p:pic>
      <p:pic>
        <p:nvPicPr>
          <p:cNvPr id="15" name="Billede 14">
            <a:extLst>
              <a:ext uri="{FF2B5EF4-FFF2-40B4-BE49-F238E27FC236}">
                <a16:creationId xmlns="" xmlns:a16="http://schemas.microsoft.com/office/drawing/2014/main" id="{7C0BBE4D-1DAB-4437-8055-F170EEABD17D}"/>
              </a:ext>
            </a:extLst>
          </p:cNvPr>
          <p:cNvPicPr>
            <a:picLocks noChangeAspect="1"/>
          </p:cNvPicPr>
          <p:nvPr/>
        </p:nvPicPr>
        <p:blipFill>
          <a:blip r:embed="rId6"/>
          <a:stretch>
            <a:fillRect/>
          </a:stretch>
        </p:blipFill>
        <p:spPr>
          <a:xfrm rot="322284">
            <a:off x="8879112" y="3300693"/>
            <a:ext cx="2126637" cy="2585324"/>
          </a:xfrm>
          <a:prstGeom prst="rect">
            <a:avLst/>
          </a:prstGeom>
          <a:ln>
            <a:solidFill>
              <a:schemeClr val="tx1"/>
            </a:solidFill>
          </a:ln>
        </p:spPr>
      </p:pic>
      <p:pic>
        <p:nvPicPr>
          <p:cNvPr id="4" name="Billede 3" descr="Et billede, der indeholder tegning&#10;&#10;Automatisk genereret beskrivelse">
            <a:extLst>
              <a:ext uri="{FF2B5EF4-FFF2-40B4-BE49-F238E27FC236}">
                <a16:creationId xmlns="" xmlns:a16="http://schemas.microsoft.com/office/drawing/2014/main" id="{3C8FD028-7311-4AAA-A4A9-4FE7D655CCC7}"/>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9942430" y="6263970"/>
            <a:ext cx="1958300" cy="457809"/>
          </a:xfrm>
          <a:prstGeom prst="rect">
            <a:avLst/>
          </a:prstGeom>
        </p:spPr>
      </p:pic>
    </p:spTree>
    <p:extLst>
      <p:ext uri="{BB962C8B-B14F-4D97-AF65-F5344CB8AC3E}">
        <p14:creationId xmlns:p14="http://schemas.microsoft.com/office/powerpoint/2010/main" val="3959702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Billede 6" descr="Et billede, der indeholder vand, udendørs, natur, bærer&#10;&#10;Automatisk genereret beskrivelse">
            <a:extLst>
              <a:ext uri="{FF2B5EF4-FFF2-40B4-BE49-F238E27FC236}">
                <a16:creationId xmlns="" xmlns:a16="http://schemas.microsoft.com/office/drawing/2014/main" id="{A0CCDAC6-39B5-445F-AA17-CDA924560B3C}"/>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334" y="-2008"/>
            <a:ext cx="12194333" cy="6501458"/>
          </a:xfrm>
          <a:prstGeom prst="rect">
            <a:avLst/>
          </a:prstGeom>
        </p:spPr>
      </p:pic>
      <p:sp>
        <p:nvSpPr>
          <p:cNvPr id="12" name="Freeform: Shape 11">
            <a:extLst>
              <a:ext uri="{FF2B5EF4-FFF2-40B4-BE49-F238E27FC236}">
                <a16:creationId xmlns="" xmlns:a16="http://schemas.microsoft.com/office/drawing/2014/main" id="{E862BE82-D00D-42C1-BF16-93AA37870C3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 xmlns:a16="http://schemas.microsoft.com/office/drawing/2014/main" id="{F6D92C2D-1D3D-4974-918C-06579FB354A9}"/>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2333"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 xmlns:a16="http://schemas.microsoft.com/office/drawing/2014/main" id="{D7C2289B-25D3-4E42-8ED0-9DA1A810B536}"/>
              </a:ext>
            </a:extLst>
          </p:cNvPr>
          <p:cNvSpPr>
            <a:spLocks noGrp="1"/>
          </p:cNvSpPr>
          <p:nvPr>
            <p:ph type="title"/>
          </p:nvPr>
        </p:nvSpPr>
        <p:spPr>
          <a:xfrm>
            <a:off x="342470" y="657128"/>
            <a:ext cx="4752252" cy="1043409"/>
          </a:xfrm>
        </p:spPr>
        <p:txBody>
          <a:bodyPr>
            <a:normAutofit/>
          </a:bodyPr>
          <a:lstStyle/>
          <a:p>
            <a:r>
              <a:rPr lang="es-CO" sz="3300" dirty="0" smtClean="0"/>
              <a:t>Impacto Reducido  del Calentamiento Global</a:t>
            </a:r>
            <a:endParaRPr lang="es-CO" sz="3300" dirty="0"/>
          </a:p>
        </p:txBody>
      </p:sp>
      <p:sp>
        <p:nvSpPr>
          <p:cNvPr id="5" name="Pladsholder til indhold 4">
            <a:extLst>
              <a:ext uri="{FF2B5EF4-FFF2-40B4-BE49-F238E27FC236}">
                <a16:creationId xmlns="" xmlns:a16="http://schemas.microsoft.com/office/drawing/2014/main" id="{187D292E-5161-4472-B0F5-02752F654334}"/>
              </a:ext>
            </a:extLst>
          </p:cNvPr>
          <p:cNvSpPr txBox="1">
            <a:spLocks noGrp="1"/>
          </p:cNvSpPr>
          <p:nvPr>
            <p:ph idx="1"/>
          </p:nvPr>
        </p:nvSpPr>
        <p:spPr>
          <a:xfrm>
            <a:off x="252387" y="1774372"/>
            <a:ext cx="4062642" cy="2754086"/>
          </a:xfrm>
          <a:prstGeom prst="rect">
            <a:avLst/>
          </a:prstGeom>
        </p:spPr>
        <p:txBody>
          <a:bodyPr rtlCol="0" anchor="t">
            <a:normAutofit fontScale="92500" lnSpcReduction="20000"/>
          </a:bodyPr>
          <a:lstStyle/>
          <a:p>
            <a:pPr marL="0" indent="0">
              <a:buNone/>
            </a:pPr>
            <a:endParaRPr lang="en-US" sz="1800" b="1" dirty="0"/>
          </a:p>
          <a:p>
            <a:pPr marL="285750" indent="-285750">
              <a:lnSpc>
                <a:spcPct val="100000"/>
              </a:lnSpc>
              <a:buFont typeface="Arial" panose="020B0604020202020204" pitchFamily="34" charset="0"/>
              <a:buChar char="•"/>
            </a:pPr>
            <a:r>
              <a:rPr lang="es-CO" sz="2000" dirty="0" smtClean="0"/>
              <a:t>El Calentamiento Global se ve afectado por la selección del refrigerante. </a:t>
            </a:r>
          </a:p>
          <a:p>
            <a:pPr marL="285750" indent="-285750">
              <a:lnSpc>
                <a:spcPct val="100000"/>
              </a:lnSpc>
            </a:pPr>
            <a:r>
              <a:rPr lang="es-CO" sz="2000" dirty="0" smtClean="0"/>
              <a:t>El amoniaco es un refrigerante natural sin impacto en el calentamiento global. </a:t>
            </a:r>
          </a:p>
          <a:p>
            <a:pPr marL="285750" indent="-285750">
              <a:lnSpc>
                <a:spcPct val="100000"/>
              </a:lnSpc>
            </a:pPr>
            <a:r>
              <a:rPr lang="es-CO" sz="2000" dirty="0" smtClean="0"/>
              <a:t>Los sistemas basados en refrigerante sintético (HFC) tienen un impacto considerable</a:t>
            </a:r>
            <a:r>
              <a:rPr lang="en-US" sz="2000" dirty="0" smtClean="0"/>
              <a:t>.</a:t>
            </a:r>
            <a:endParaRPr lang="en-US" sz="2000" dirty="0"/>
          </a:p>
          <a:p>
            <a:endParaRPr lang="da-DK" sz="1800" dirty="0"/>
          </a:p>
        </p:txBody>
      </p:sp>
      <p:pic>
        <p:nvPicPr>
          <p:cNvPr id="4" name="Billede 3" descr="Et billede, der indeholder tegning&#10;&#10;Automatisk genereret beskrivelse">
            <a:extLst>
              <a:ext uri="{FF2B5EF4-FFF2-40B4-BE49-F238E27FC236}">
                <a16:creationId xmlns="" xmlns:a16="http://schemas.microsoft.com/office/drawing/2014/main" id="{26672C03-5D42-45F0-AE92-DACF73DF3291}"/>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28683840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Billede 6" descr="Et billede, der indeholder græs&#10;&#10;Automatisk genereret beskrivelse">
            <a:extLst>
              <a:ext uri="{FF2B5EF4-FFF2-40B4-BE49-F238E27FC236}">
                <a16:creationId xmlns="" xmlns:a16="http://schemas.microsoft.com/office/drawing/2014/main" id="{A9620F64-A14F-4CC8-AD08-ABBACA680BC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l="444"/>
          <a:stretch/>
        </p:blipFill>
        <p:spPr>
          <a:xfrm>
            <a:off x="530" y="0"/>
            <a:ext cx="12192000" cy="6484680"/>
          </a:xfrm>
          <a:prstGeom prst="rect">
            <a:avLst/>
          </a:prstGeom>
        </p:spPr>
      </p:pic>
      <p:sp>
        <p:nvSpPr>
          <p:cNvPr id="31" name="Freeform 5">
            <a:extLst>
              <a:ext uri="{FF2B5EF4-FFF2-40B4-BE49-F238E27FC236}">
                <a16:creationId xmlns="" xmlns:a16="http://schemas.microsoft.com/office/drawing/2014/main" id="{3CD9DF72-87A3-404E-A828-84CBF11A83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 xmlns:a16="http://schemas.microsoft.com/office/drawing/2014/main" id="{9673A1B6-9500-40A0-A1C4-E42CE285EFA2}"/>
              </a:ext>
            </a:extLst>
          </p:cNvPr>
          <p:cNvSpPr>
            <a:spLocks noGrp="1"/>
          </p:cNvSpPr>
          <p:nvPr>
            <p:ph type="title"/>
          </p:nvPr>
        </p:nvSpPr>
        <p:spPr>
          <a:xfrm>
            <a:off x="480291" y="1913950"/>
            <a:ext cx="4895273" cy="1342754"/>
          </a:xfrm>
        </p:spPr>
        <p:txBody>
          <a:bodyPr>
            <a:normAutofit/>
          </a:bodyPr>
          <a:lstStyle/>
          <a:p>
            <a:pPr algn="ctr"/>
            <a:r>
              <a:rPr lang="es-CO" sz="3600" dirty="0" smtClean="0"/>
              <a:t>Eficiencia Energética</a:t>
            </a:r>
            <a:endParaRPr lang="es-CO" sz="3600" dirty="0"/>
          </a:p>
        </p:txBody>
      </p:sp>
      <p:cxnSp>
        <p:nvCxnSpPr>
          <p:cNvPr id="33" name="Straight Connector 32">
            <a:extLst>
              <a:ext uri="{FF2B5EF4-FFF2-40B4-BE49-F238E27FC236}">
                <a16:creationId xmlns="" xmlns:a16="http://schemas.microsoft.com/office/drawing/2014/main" id="{20E3A342-4D61-4E3F-AF90-1AB42AEB96CC}"/>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Pladsholder til indhold 2">
            <a:extLst>
              <a:ext uri="{FF2B5EF4-FFF2-40B4-BE49-F238E27FC236}">
                <a16:creationId xmlns="" xmlns:a16="http://schemas.microsoft.com/office/drawing/2014/main" id="{126A01A3-C0D2-4BCA-A6B0-A7807D0DCFFF}"/>
              </a:ext>
            </a:extLst>
          </p:cNvPr>
          <p:cNvSpPr>
            <a:spLocks noGrp="1"/>
          </p:cNvSpPr>
          <p:nvPr>
            <p:ph idx="1"/>
          </p:nvPr>
        </p:nvSpPr>
        <p:spPr>
          <a:xfrm>
            <a:off x="309489" y="3448822"/>
            <a:ext cx="5219114" cy="3835707"/>
          </a:xfrm>
        </p:spPr>
        <p:txBody>
          <a:bodyPr anchor="t">
            <a:normAutofit fontScale="25000" lnSpcReduction="20000"/>
          </a:bodyPr>
          <a:lstStyle/>
          <a:p>
            <a:pPr>
              <a:lnSpc>
                <a:spcPct val="120000"/>
              </a:lnSpc>
            </a:pPr>
            <a:r>
              <a:rPr lang="es-CO" sz="5200" dirty="0" smtClean="0"/>
              <a:t>Se puede lograr una reducción del 40% en el consumo de energía reemplazando el control de sobrecalentamiento por control de calidad del vapor </a:t>
            </a:r>
          </a:p>
          <a:p>
            <a:pPr>
              <a:lnSpc>
                <a:spcPct val="120000"/>
              </a:lnSpc>
            </a:pPr>
            <a:r>
              <a:rPr lang="es-CO" sz="5200" dirty="0" smtClean="0"/>
              <a:t>46% de mejora de SEPR * para un </a:t>
            </a:r>
            <a:r>
              <a:rPr lang="es-CO" sz="5200" dirty="0" err="1" smtClean="0"/>
              <a:t>chiller</a:t>
            </a:r>
            <a:r>
              <a:rPr lang="es-CO" sz="5200" dirty="0" smtClean="0"/>
              <a:t> DX de amoníaco cuando funciona con control de calidad de vapor</a:t>
            </a:r>
          </a:p>
          <a:p>
            <a:pPr>
              <a:lnSpc>
                <a:spcPct val="120000"/>
              </a:lnSpc>
            </a:pPr>
            <a:r>
              <a:rPr lang="es-CO" sz="5200" dirty="0" smtClean="0"/>
              <a:t>70% de reducción en el consumo de energía para cámaras frigoríficas reemplazando un sistema que usa refrigerante sintético recirculado por bomba por uno DX de amoniaco con control de calidad del vapor</a:t>
            </a:r>
          </a:p>
          <a:p>
            <a:pPr>
              <a:lnSpc>
                <a:spcPct val="120000"/>
              </a:lnSpc>
            </a:pPr>
            <a:r>
              <a:rPr lang="es-CO" sz="5200" dirty="0" smtClean="0"/>
              <a:t>Reducción de energía del 10 al 25% al reemplazar un sistema de amoníaco recirculado por bomba por DX de amoniaco con control de calidad del vapor</a:t>
            </a:r>
            <a:endParaRPr lang="es-CO" sz="5200" dirty="0"/>
          </a:p>
        </p:txBody>
      </p:sp>
      <p:pic>
        <p:nvPicPr>
          <p:cNvPr id="4" name="Billede 3" descr="Et billede, der indeholder tegning&#10;&#10;Automatisk genereret beskrivelse">
            <a:extLst>
              <a:ext uri="{FF2B5EF4-FFF2-40B4-BE49-F238E27FC236}">
                <a16:creationId xmlns="" xmlns:a16="http://schemas.microsoft.com/office/drawing/2014/main" id="{BCCFE889-7C29-451D-8F7A-5DE07F0437F1}"/>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
        <p:nvSpPr>
          <p:cNvPr id="5" name="Tekstfelt 4">
            <a:extLst>
              <a:ext uri="{FF2B5EF4-FFF2-40B4-BE49-F238E27FC236}">
                <a16:creationId xmlns="" xmlns:a16="http://schemas.microsoft.com/office/drawing/2014/main" id="{E9D30802-8D9B-4013-B3EC-CFF66441E1B1}"/>
              </a:ext>
            </a:extLst>
          </p:cNvPr>
          <p:cNvSpPr txBox="1"/>
          <p:nvPr/>
        </p:nvSpPr>
        <p:spPr>
          <a:xfrm>
            <a:off x="819814" y="6361569"/>
            <a:ext cx="3489820" cy="246221"/>
          </a:xfrm>
          <a:prstGeom prst="rect">
            <a:avLst/>
          </a:prstGeom>
          <a:noFill/>
        </p:spPr>
        <p:txBody>
          <a:bodyPr wrap="square" rtlCol="0">
            <a:spAutoFit/>
          </a:bodyPr>
          <a:lstStyle/>
          <a:p>
            <a:r>
              <a:rPr lang="en-US" sz="1000" b="1" dirty="0" smtClean="0"/>
              <a:t>*</a:t>
            </a:r>
            <a:r>
              <a:rPr lang="es-ES" sz="1000" b="1" dirty="0"/>
              <a:t>Relación de rendimiento energético estacional</a:t>
            </a:r>
            <a:endParaRPr lang="da-DK" sz="1000" dirty="0"/>
          </a:p>
        </p:txBody>
      </p:sp>
    </p:spTree>
    <p:extLst>
      <p:ext uri="{BB962C8B-B14F-4D97-AF65-F5344CB8AC3E}">
        <p14:creationId xmlns:p14="http://schemas.microsoft.com/office/powerpoint/2010/main" val="31124729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E71386C0-EF9A-4CBE-8AE5-8AA571F783C2}"/>
              </a:ext>
            </a:extLst>
          </p:cNvPr>
          <p:cNvSpPr>
            <a:spLocks noGrp="1"/>
          </p:cNvSpPr>
          <p:nvPr>
            <p:ph type="title"/>
          </p:nvPr>
        </p:nvSpPr>
        <p:spPr/>
        <p:txBody>
          <a:bodyPr>
            <a:normAutofit/>
          </a:bodyPr>
          <a:lstStyle/>
          <a:p>
            <a:r>
              <a:rPr lang="da-DK" sz="3600" dirty="0" smtClean="0"/>
              <a:t>Se Redujo en 40 % el Consumo de Energia </a:t>
            </a:r>
            <a:br>
              <a:rPr lang="da-DK" sz="3600" dirty="0" smtClean="0"/>
            </a:br>
            <a:r>
              <a:rPr lang="da-DK" sz="3600" dirty="0" smtClean="0"/>
              <a:t>– En una Planta en Halciu</a:t>
            </a:r>
            <a:r>
              <a:rPr lang="en-US" sz="3600" dirty="0" smtClean="0"/>
              <a:t> - Rumania</a:t>
            </a:r>
            <a:r>
              <a:rPr lang="da-DK" sz="3600" dirty="0" smtClean="0"/>
              <a:t> </a:t>
            </a:r>
            <a:endParaRPr lang="da-DK" sz="3600" dirty="0"/>
          </a:p>
        </p:txBody>
      </p:sp>
      <p:pic>
        <p:nvPicPr>
          <p:cNvPr id="5" name="Pladsholder til indhold 4">
            <a:extLst>
              <a:ext uri="{FF2B5EF4-FFF2-40B4-BE49-F238E27FC236}">
                <a16:creationId xmlns="" xmlns:a16="http://schemas.microsoft.com/office/drawing/2014/main" id="{A08F492D-7541-462C-A6E2-2C6E280166A9}"/>
              </a:ext>
            </a:extLst>
          </p:cNvPr>
          <p:cNvPicPr>
            <a:picLocks noGrp="1" noChangeAspect="1"/>
          </p:cNvPicPr>
          <p:nvPr>
            <p:ph idx="1"/>
          </p:nvPr>
        </p:nvPicPr>
        <p:blipFill>
          <a:blip r:embed="rId2"/>
          <a:stretch>
            <a:fillRect/>
          </a:stretch>
        </p:blipFill>
        <p:spPr>
          <a:xfrm>
            <a:off x="721242" y="1912662"/>
            <a:ext cx="6918415" cy="4351338"/>
          </a:xfrm>
          <a:prstGeom prst="rect">
            <a:avLst/>
          </a:prstGeom>
        </p:spPr>
      </p:pic>
      <p:sp>
        <p:nvSpPr>
          <p:cNvPr id="6" name="Tekstfelt 5">
            <a:extLst>
              <a:ext uri="{FF2B5EF4-FFF2-40B4-BE49-F238E27FC236}">
                <a16:creationId xmlns="" xmlns:a16="http://schemas.microsoft.com/office/drawing/2014/main" id="{5EE109A9-4F50-45AE-A603-82BFFC9B95F0}"/>
              </a:ext>
            </a:extLst>
          </p:cNvPr>
          <p:cNvSpPr txBox="1"/>
          <p:nvPr/>
        </p:nvSpPr>
        <p:spPr>
          <a:xfrm>
            <a:off x="7804591" y="1912662"/>
            <a:ext cx="4096139" cy="3416320"/>
          </a:xfrm>
          <a:prstGeom prst="rect">
            <a:avLst/>
          </a:prstGeom>
          <a:noFill/>
        </p:spPr>
        <p:txBody>
          <a:bodyPr wrap="square" rtlCol="0">
            <a:spAutoFit/>
          </a:bodyPr>
          <a:lstStyle/>
          <a:p>
            <a:pPr marL="285750" indent="-285750">
              <a:buFont typeface="Arial" panose="020B0604020202020204" pitchFamily="34" charset="0"/>
              <a:buChar char="•"/>
            </a:pPr>
            <a:r>
              <a:rPr lang="es-CO" dirty="0" smtClean="0"/>
              <a:t>El grafico de barras muestra el consumo energético diario de la planta de </a:t>
            </a:r>
            <a:r>
              <a:rPr lang="es-CO" dirty="0" err="1" smtClean="0"/>
              <a:t>Halchiu</a:t>
            </a:r>
            <a:r>
              <a:rPr lang="es-CO" dirty="0" smtClean="0"/>
              <a:t> en Rumanía. </a:t>
            </a:r>
          </a:p>
          <a:p>
            <a:endParaRPr lang="es-CO" dirty="0" smtClean="0"/>
          </a:p>
          <a:p>
            <a:pPr marL="285750" indent="-285750">
              <a:buFont typeface="Arial" panose="020B0604020202020204" pitchFamily="34" charset="0"/>
              <a:buChar char="•"/>
            </a:pPr>
            <a:r>
              <a:rPr lang="es-CO" dirty="0" smtClean="0"/>
              <a:t>Aquí, el control de calidad del vapor en septiembre de 2020 reemplazó al control de sobrecalentamiento.</a:t>
            </a:r>
          </a:p>
          <a:p>
            <a:endParaRPr lang="es-CO" dirty="0" smtClean="0"/>
          </a:p>
          <a:p>
            <a:pPr marL="285750" indent="-285750">
              <a:buFont typeface="Arial" panose="020B0604020202020204" pitchFamily="34" charset="0"/>
              <a:buChar char="•"/>
            </a:pPr>
            <a:r>
              <a:rPr lang="es-CO" dirty="0" smtClean="0"/>
              <a:t>El consumo total de energía para el sistema de refrigeración se redujo en un 43%</a:t>
            </a:r>
            <a:endParaRPr lang="es-CO" dirty="0"/>
          </a:p>
        </p:txBody>
      </p:sp>
      <p:pic>
        <p:nvPicPr>
          <p:cNvPr id="3" name="Billede 2" descr="Et billede, der indeholder tegning&#10;&#10;Automatisk genereret beskrivelse">
            <a:extLst>
              <a:ext uri="{FF2B5EF4-FFF2-40B4-BE49-F238E27FC236}">
                <a16:creationId xmlns="" xmlns:a16="http://schemas.microsoft.com/office/drawing/2014/main" id="{73ECBAF0-8645-4896-93CE-EE884E0868B2}"/>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
        <p:nvSpPr>
          <p:cNvPr id="4" name="Tekstfelt 3">
            <a:extLst>
              <a:ext uri="{FF2B5EF4-FFF2-40B4-BE49-F238E27FC236}">
                <a16:creationId xmlns="" xmlns:a16="http://schemas.microsoft.com/office/drawing/2014/main" id="{FA5DC703-A0B1-4265-AFCC-BC229DAFBD54}"/>
              </a:ext>
            </a:extLst>
          </p:cNvPr>
          <p:cNvSpPr txBox="1"/>
          <p:nvPr/>
        </p:nvSpPr>
        <p:spPr>
          <a:xfrm>
            <a:off x="1652919" y="3013886"/>
            <a:ext cx="2053046" cy="215444"/>
          </a:xfrm>
          <a:prstGeom prst="rect">
            <a:avLst/>
          </a:prstGeom>
          <a:noFill/>
        </p:spPr>
        <p:txBody>
          <a:bodyPr wrap="square" rtlCol="0">
            <a:spAutoFit/>
          </a:bodyPr>
          <a:lstStyle/>
          <a:p>
            <a:r>
              <a:rPr lang="en-US" sz="800" dirty="0"/>
              <a:t>(Traditional DX system)</a:t>
            </a:r>
          </a:p>
        </p:txBody>
      </p:sp>
    </p:spTree>
    <p:extLst>
      <p:ext uri="{BB962C8B-B14F-4D97-AF65-F5344CB8AC3E}">
        <p14:creationId xmlns:p14="http://schemas.microsoft.com/office/powerpoint/2010/main" val="9241784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Billede 4" descr="Et billede, der indeholder indendørs, bord, værelse, vindue&#10;&#10;Automatisk genereret beskrivelse">
            <a:extLst>
              <a:ext uri="{FF2B5EF4-FFF2-40B4-BE49-F238E27FC236}">
                <a16:creationId xmlns="" xmlns:a16="http://schemas.microsoft.com/office/drawing/2014/main" id="{CEA9848C-0EA6-45A3-A90F-AE0EBF1BC1D4}"/>
              </a:ext>
            </a:extLst>
          </p:cNvPr>
          <p:cNvPicPr>
            <a:picLocks noChangeAspect="1"/>
          </p:cNvPicPr>
          <p:nvPr/>
        </p:nvPicPr>
        <p:blipFill rotWithShape="1">
          <a:blip r:embed="rId2" cstate="hqprint">
            <a:alphaModFix/>
            <a:extLst>
              <a:ext uri="{28A0092B-C50C-407E-A947-70E740481C1C}">
                <a14:useLocalDpi xmlns:a14="http://schemas.microsoft.com/office/drawing/2010/main"/>
              </a:ext>
            </a:extLst>
          </a:blip>
          <a:srcRect/>
          <a:stretch/>
        </p:blipFill>
        <p:spPr>
          <a:xfrm>
            <a:off x="5797543" y="10"/>
            <a:ext cx="6394152" cy="6857990"/>
          </a:xfrm>
          <a:prstGeom prst="rect">
            <a:avLst/>
          </a:prstGeom>
        </p:spPr>
      </p:pic>
      <p:pic>
        <p:nvPicPr>
          <p:cNvPr id="32" name="Picture 31">
            <a:extLst>
              <a:ext uri="{FF2B5EF4-FFF2-40B4-BE49-F238E27FC236}">
                <a16:creationId xmlns="" xmlns:a16="http://schemas.microsoft.com/office/drawing/2014/main" id="{54DDEBDD-D8BD-41A6-8A0D-B00E3768B0F9}"/>
              </a:ext>
              <a:ext uri="{C183D7F6-B498-43B3-948B-1728B52AA6E4}">
                <adec:decorative xmlns=""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 xmlns:p16="http://schemas.microsoft.com/office/powerpoint/2015/main" val="1"/>
              </p:ext>
            </p:extLst>
          </p:nvPr>
        </p:nvPicPr>
        <p:blipFill>
          <a:blip r:embed="rId3">
            <a:extLst>
              <a:ext uri="{28A0092B-C50C-407E-A947-70E740481C1C}">
                <a14:useLocalDpi xmlns:a14="http://schemas.microsoft.com/office/drawing/2010/main"/>
              </a:ext>
            </a:extLst>
          </a:blip>
          <a:stretch>
            <a:fillRect/>
          </a:stretch>
        </p:blipFill>
        <p:spPr>
          <a:xfrm flipH="1" flipV="1">
            <a:off x="0" y="0"/>
            <a:ext cx="12192000" cy="6858000"/>
          </a:xfrm>
          <a:prstGeom prst="rect">
            <a:avLst/>
          </a:prstGeom>
        </p:spPr>
      </p:pic>
      <p:sp>
        <p:nvSpPr>
          <p:cNvPr id="2" name="Titel 1">
            <a:extLst>
              <a:ext uri="{FF2B5EF4-FFF2-40B4-BE49-F238E27FC236}">
                <a16:creationId xmlns="" xmlns:a16="http://schemas.microsoft.com/office/drawing/2014/main" id="{4DAAADBE-6E7F-4C90-A911-792052C8DADB}"/>
              </a:ext>
            </a:extLst>
          </p:cNvPr>
          <p:cNvSpPr>
            <a:spLocks noGrp="1"/>
          </p:cNvSpPr>
          <p:nvPr>
            <p:ph type="title"/>
          </p:nvPr>
        </p:nvSpPr>
        <p:spPr>
          <a:xfrm>
            <a:off x="804998" y="798445"/>
            <a:ext cx="4803636" cy="1311664"/>
          </a:xfrm>
        </p:spPr>
        <p:txBody>
          <a:bodyPr>
            <a:normAutofit/>
          </a:bodyPr>
          <a:lstStyle/>
          <a:p>
            <a:r>
              <a:rPr lang="es-CO" sz="2800" dirty="0" smtClean="0">
                <a:solidFill>
                  <a:srgbClr val="000000"/>
                </a:solidFill>
              </a:rPr>
              <a:t>46% de ahorro de energía para </a:t>
            </a:r>
            <a:r>
              <a:rPr lang="es-CO" sz="2800" dirty="0" err="1" smtClean="0">
                <a:solidFill>
                  <a:srgbClr val="000000"/>
                </a:solidFill>
              </a:rPr>
              <a:t>chillers</a:t>
            </a:r>
            <a:r>
              <a:rPr lang="es-CO" sz="2800" dirty="0" smtClean="0">
                <a:solidFill>
                  <a:srgbClr val="000000"/>
                </a:solidFill>
              </a:rPr>
              <a:t> de diseño ecológico</a:t>
            </a:r>
            <a:endParaRPr lang="es-CO" sz="2800" dirty="0">
              <a:solidFill>
                <a:srgbClr val="000000"/>
              </a:solidFill>
            </a:endParaRPr>
          </a:p>
        </p:txBody>
      </p:sp>
      <p:sp>
        <p:nvSpPr>
          <p:cNvPr id="3" name="Pladsholder til indhold 2">
            <a:extLst>
              <a:ext uri="{FF2B5EF4-FFF2-40B4-BE49-F238E27FC236}">
                <a16:creationId xmlns="" xmlns:a16="http://schemas.microsoft.com/office/drawing/2014/main" id="{A42D6F43-0A49-4F43-828B-DF52A5498121}"/>
              </a:ext>
            </a:extLst>
          </p:cNvPr>
          <p:cNvSpPr>
            <a:spLocks noGrp="1"/>
          </p:cNvSpPr>
          <p:nvPr>
            <p:ph idx="1"/>
          </p:nvPr>
        </p:nvSpPr>
        <p:spPr>
          <a:xfrm>
            <a:off x="804997" y="1741714"/>
            <a:ext cx="4706803" cy="4319259"/>
          </a:xfrm>
        </p:spPr>
        <p:txBody>
          <a:bodyPr anchor="ctr">
            <a:normAutofit/>
          </a:bodyPr>
          <a:lstStyle/>
          <a:p>
            <a:r>
              <a:rPr lang="es-CO" sz="1800" dirty="0" smtClean="0">
                <a:solidFill>
                  <a:srgbClr val="000000"/>
                </a:solidFill>
              </a:rPr>
              <a:t>Documentado en un Chiller industrial probado por la Universidad de </a:t>
            </a:r>
            <a:r>
              <a:rPr lang="es-CO" sz="1800" dirty="0" err="1" smtClean="0">
                <a:solidFill>
                  <a:srgbClr val="000000"/>
                </a:solidFill>
              </a:rPr>
              <a:t>Karlsruhe</a:t>
            </a:r>
            <a:r>
              <a:rPr lang="es-CO" sz="1800" dirty="0" smtClean="0">
                <a:solidFill>
                  <a:srgbClr val="000000"/>
                </a:solidFill>
              </a:rPr>
              <a:t> 2016-2018. </a:t>
            </a:r>
          </a:p>
          <a:p>
            <a:r>
              <a:rPr lang="es-CO" sz="1800" dirty="0" smtClean="0">
                <a:solidFill>
                  <a:srgbClr val="000000"/>
                </a:solidFill>
              </a:rPr>
              <a:t>46% de reducción del índice de rendimiento energético estacional</a:t>
            </a:r>
          </a:p>
          <a:p>
            <a:r>
              <a:rPr lang="es-CO" sz="1800" dirty="0" smtClean="0">
                <a:solidFill>
                  <a:srgbClr val="000000"/>
                </a:solidFill>
              </a:rPr>
              <a:t>El Chiller es fabricado por Fischer </a:t>
            </a:r>
            <a:r>
              <a:rPr lang="es-CO" sz="1800" dirty="0" err="1" smtClean="0">
                <a:solidFill>
                  <a:srgbClr val="000000"/>
                </a:solidFill>
              </a:rPr>
              <a:t>Kaelte</a:t>
            </a:r>
            <a:r>
              <a:rPr lang="es-CO" sz="1800" dirty="0" smtClean="0">
                <a:solidFill>
                  <a:srgbClr val="000000"/>
                </a:solidFill>
              </a:rPr>
              <a:t> </a:t>
            </a:r>
            <a:r>
              <a:rPr lang="es-CO" sz="1800" dirty="0" err="1" smtClean="0">
                <a:solidFill>
                  <a:srgbClr val="000000"/>
                </a:solidFill>
              </a:rPr>
              <a:t>Klima</a:t>
            </a:r>
            <a:r>
              <a:rPr lang="es-CO" sz="1800" dirty="0" smtClean="0">
                <a:solidFill>
                  <a:srgbClr val="000000"/>
                </a:solidFill>
              </a:rPr>
              <a:t> y cumple con las últimas directrices de diseño ecológico de la UE</a:t>
            </a:r>
          </a:p>
          <a:p>
            <a:pPr marL="0" indent="0">
              <a:buNone/>
            </a:pPr>
            <a:r>
              <a:rPr lang="es-ES" sz="1800" dirty="0" smtClean="0">
                <a:solidFill>
                  <a:srgbClr val="000000"/>
                </a:solidFill>
              </a:rPr>
              <a:t> </a:t>
            </a:r>
            <a:endParaRPr lang="da-DK" sz="1800" dirty="0">
              <a:solidFill>
                <a:srgbClr val="000000"/>
              </a:solidFill>
            </a:endParaRPr>
          </a:p>
        </p:txBody>
      </p:sp>
      <p:sp>
        <p:nvSpPr>
          <p:cNvPr id="4" name="Rektangel 3">
            <a:extLst>
              <a:ext uri="{FF2B5EF4-FFF2-40B4-BE49-F238E27FC236}">
                <a16:creationId xmlns="" xmlns:a16="http://schemas.microsoft.com/office/drawing/2014/main" id="{60534A37-3F8F-49B0-8926-E11A79DEBC6F}"/>
              </a:ext>
            </a:extLst>
          </p:cNvPr>
          <p:cNvSpPr/>
          <p:nvPr/>
        </p:nvSpPr>
        <p:spPr>
          <a:xfrm>
            <a:off x="0" y="6492874"/>
            <a:ext cx="12192000" cy="3651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pic>
        <p:nvPicPr>
          <p:cNvPr id="7" name="Billede 6" descr="Et billede, der indeholder tegning&#10;&#10;Automatisk genereret beskrivelse">
            <a:extLst>
              <a:ext uri="{FF2B5EF4-FFF2-40B4-BE49-F238E27FC236}">
                <a16:creationId xmlns="" xmlns:a16="http://schemas.microsoft.com/office/drawing/2014/main" id="{82471FC7-DBAF-45D4-959D-3B2BE2E80FE5}"/>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19878249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Billede 3">
            <a:extLst>
              <a:ext uri="{FF2B5EF4-FFF2-40B4-BE49-F238E27FC236}">
                <a16:creationId xmlns="" xmlns:a16="http://schemas.microsoft.com/office/drawing/2014/main" id="{58997106-555A-4C10-8D9D-5E20F34BFFBB}"/>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0" y="0"/>
            <a:ext cx="12192000" cy="6857999"/>
          </a:xfrm>
          <a:prstGeom prst="rect">
            <a:avLst/>
          </a:prstGeom>
        </p:spPr>
      </p:pic>
      <p:sp>
        <p:nvSpPr>
          <p:cNvPr id="24" name="Freeform 5">
            <a:extLst>
              <a:ext uri="{FF2B5EF4-FFF2-40B4-BE49-F238E27FC236}">
                <a16:creationId xmlns="" xmlns:a16="http://schemas.microsoft.com/office/drawing/2014/main" id="{3CD9DF72-87A3-404E-A828-84CBF11A830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 xmlns:a16="http://schemas.microsoft.com/office/drawing/2014/main" id="{3A907C6A-94DA-4416-A8DB-B3D36D5414F1}"/>
              </a:ext>
            </a:extLst>
          </p:cNvPr>
          <p:cNvSpPr>
            <a:spLocks noGrp="1"/>
          </p:cNvSpPr>
          <p:nvPr>
            <p:ph type="title"/>
          </p:nvPr>
        </p:nvSpPr>
        <p:spPr>
          <a:xfrm>
            <a:off x="525516" y="1913951"/>
            <a:ext cx="4593021" cy="1274698"/>
          </a:xfrm>
        </p:spPr>
        <p:txBody>
          <a:bodyPr>
            <a:normAutofit/>
          </a:bodyPr>
          <a:lstStyle/>
          <a:p>
            <a:pPr algn="ctr"/>
            <a:r>
              <a:rPr lang="es-CO" sz="2800" dirty="0" smtClean="0"/>
              <a:t>70% de reducción del consumo de energía para cámaras frigoríficas</a:t>
            </a:r>
            <a:endParaRPr lang="es-CO" sz="2800" b="1" dirty="0"/>
          </a:p>
        </p:txBody>
      </p:sp>
      <p:cxnSp>
        <p:nvCxnSpPr>
          <p:cNvPr id="25" name="Straight Connector 19">
            <a:extLst>
              <a:ext uri="{FF2B5EF4-FFF2-40B4-BE49-F238E27FC236}">
                <a16:creationId xmlns="" xmlns:a16="http://schemas.microsoft.com/office/drawing/2014/main" id="{20E3A342-4D61-4E3F-AF90-1AB42AEB96CC}"/>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Pladsholder til indhold 2">
            <a:extLst>
              <a:ext uri="{FF2B5EF4-FFF2-40B4-BE49-F238E27FC236}">
                <a16:creationId xmlns="" xmlns:a16="http://schemas.microsoft.com/office/drawing/2014/main" id="{5D482850-739F-4D6E-AE13-CB995B7EDBAA}"/>
              </a:ext>
            </a:extLst>
          </p:cNvPr>
          <p:cNvSpPr>
            <a:spLocks noGrp="1"/>
          </p:cNvSpPr>
          <p:nvPr>
            <p:ph idx="1"/>
          </p:nvPr>
        </p:nvSpPr>
        <p:spPr>
          <a:xfrm>
            <a:off x="525516" y="3530842"/>
            <a:ext cx="4822661" cy="2619839"/>
          </a:xfrm>
        </p:spPr>
        <p:txBody>
          <a:bodyPr anchor="ctr">
            <a:normAutofit fontScale="92500" lnSpcReduction="20000"/>
          </a:bodyPr>
          <a:lstStyle/>
          <a:p>
            <a:r>
              <a:rPr lang="es-CO" sz="2000" dirty="0" smtClean="0"/>
              <a:t>70% en reducción de energía comparado  con los sistemas HFC recirculados por bomba suministrados por </a:t>
            </a:r>
            <a:r>
              <a:rPr lang="es-CO" sz="2000" dirty="0" err="1" smtClean="0"/>
              <a:t>Scantec</a:t>
            </a:r>
            <a:r>
              <a:rPr lang="es-CO" sz="2000" dirty="0" smtClean="0"/>
              <a:t> </a:t>
            </a:r>
            <a:r>
              <a:rPr lang="es-CO" sz="2000" dirty="0" err="1" smtClean="0"/>
              <a:t>Refrigeration</a:t>
            </a:r>
            <a:endParaRPr lang="es-CO" sz="2000" dirty="0" smtClean="0"/>
          </a:p>
          <a:p>
            <a:r>
              <a:rPr lang="es-CO" sz="2000" dirty="0" smtClean="0"/>
              <a:t>Valores de consumo energético específico (SEC) por debajo de 20 </a:t>
            </a:r>
            <a:r>
              <a:rPr lang="es-CO" sz="2000" dirty="0" err="1" smtClean="0"/>
              <a:t>kWh</a:t>
            </a:r>
            <a:r>
              <a:rPr lang="es-CO" sz="2000" dirty="0" smtClean="0"/>
              <a:t> / m3 / año</a:t>
            </a:r>
          </a:p>
          <a:p>
            <a:r>
              <a:rPr lang="es-CO" sz="2000" dirty="0" smtClean="0"/>
              <a:t>Documentado por varios proyectos realizados por </a:t>
            </a:r>
            <a:r>
              <a:rPr lang="es-CO" sz="2000" dirty="0" err="1" smtClean="0"/>
              <a:t>Scantec</a:t>
            </a:r>
            <a:r>
              <a:rPr lang="es-CO" sz="2000" dirty="0" smtClean="0"/>
              <a:t> </a:t>
            </a:r>
            <a:r>
              <a:rPr lang="es-CO" sz="2000" dirty="0" err="1" smtClean="0"/>
              <a:t>Refrigeration</a:t>
            </a:r>
            <a:r>
              <a:rPr lang="es-CO" sz="2000" dirty="0" smtClean="0"/>
              <a:t> Technologies</a:t>
            </a:r>
            <a:endParaRPr lang="es-CO" sz="1800" dirty="0"/>
          </a:p>
        </p:txBody>
      </p:sp>
      <p:sp>
        <p:nvSpPr>
          <p:cNvPr id="5" name="Rektangel 4">
            <a:extLst>
              <a:ext uri="{FF2B5EF4-FFF2-40B4-BE49-F238E27FC236}">
                <a16:creationId xmlns="" xmlns:a16="http://schemas.microsoft.com/office/drawing/2014/main" id="{9191915A-9972-45AA-B43D-8BBAC6A789B2}"/>
              </a:ext>
            </a:extLst>
          </p:cNvPr>
          <p:cNvSpPr/>
          <p:nvPr/>
        </p:nvSpPr>
        <p:spPr>
          <a:xfrm>
            <a:off x="0" y="6492874"/>
            <a:ext cx="12192000" cy="3651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pic>
        <p:nvPicPr>
          <p:cNvPr id="6" name="Billede 5" descr="Et billede, der indeholder tegning&#10;&#10;Automatisk genereret beskrivelse">
            <a:extLst>
              <a:ext uri="{FF2B5EF4-FFF2-40B4-BE49-F238E27FC236}">
                <a16:creationId xmlns="" xmlns:a16="http://schemas.microsoft.com/office/drawing/2014/main" id="{5A594144-2F0A-4D14-BD51-AEC0845A5F2C}"/>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122183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 xmlns:a16="http://schemas.microsoft.com/office/drawing/2014/main" id="{4038CB10-1F5C-4D54-9DF7-12586DE5B00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27546" y="321732"/>
            <a:ext cx="7058307" cy="1964266"/>
          </a:xfrm>
          <a:prstGeom prst="rect">
            <a:avLst/>
          </a:prstGeom>
          <a:solidFill>
            <a:srgbClr val="3C4855">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 xmlns:a16="http://schemas.microsoft.com/office/drawing/2014/main" id="{82EBC40B-DC92-4B4E-B759-D8B8CFF29757}"/>
              </a:ext>
            </a:extLst>
          </p:cNvPr>
          <p:cNvSpPr>
            <a:spLocks noGrp="1"/>
          </p:cNvSpPr>
          <p:nvPr>
            <p:ph type="title"/>
          </p:nvPr>
        </p:nvSpPr>
        <p:spPr>
          <a:xfrm>
            <a:off x="524256" y="491260"/>
            <a:ext cx="6763235" cy="1625210"/>
          </a:xfrm>
        </p:spPr>
        <p:style>
          <a:lnRef idx="2">
            <a:schemeClr val="dk1">
              <a:shade val="50000"/>
            </a:schemeClr>
          </a:lnRef>
          <a:fillRef idx="1">
            <a:schemeClr val="dk1"/>
          </a:fillRef>
          <a:effectRef idx="0">
            <a:schemeClr val="dk1"/>
          </a:effectRef>
          <a:fontRef idx="minor">
            <a:schemeClr val="lt1"/>
          </a:fontRef>
        </p:style>
        <p:txBody>
          <a:bodyPr>
            <a:normAutofit/>
          </a:bodyPr>
          <a:lstStyle/>
          <a:p>
            <a:r>
              <a:rPr lang="da-DK" sz="3600" dirty="0">
                <a:solidFill>
                  <a:srgbClr val="FFFFFF"/>
                </a:solidFill>
              </a:rPr>
              <a:t>Consumo reducido de energía para cámaras frigoríficas</a:t>
            </a:r>
          </a:p>
        </p:txBody>
      </p:sp>
      <p:pic>
        <p:nvPicPr>
          <p:cNvPr id="6" name="Billede 5">
            <a:extLst>
              <a:ext uri="{FF2B5EF4-FFF2-40B4-BE49-F238E27FC236}">
                <a16:creationId xmlns="" xmlns:a16="http://schemas.microsoft.com/office/drawing/2014/main" id="{E51E2D3B-F8A8-4B3A-9F2C-280B42ECEDB4}"/>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b="-3"/>
          <a:stretch/>
        </p:blipFill>
        <p:spPr>
          <a:xfrm>
            <a:off x="327547" y="2454903"/>
            <a:ext cx="7058306" cy="4080254"/>
          </a:xfrm>
          <a:prstGeom prst="rect">
            <a:avLst/>
          </a:prstGeom>
        </p:spPr>
      </p:pic>
      <p:sp>
        <p:nvSpPr>
          <p:cNvPr id="17" name="Rectangle 16">
            <a:extLst>
              <a:ext uri="{FF2B5EF4-FFF2-40B4-BE49-F238E27FC236}">
                <a16:creationId xmlns="" xmlns:a16="http://schemas.microsoft.com/office/drawing/2014/main" id="{73ED6512-6858-4552-B699-9A97FE9A4EA2}"/>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Pladsholder til indhold 2">
            <a:extLst>
              <a:ext uri="{FF2B5EF4-FFF2-40B4-BE49-F238E27FC236}">
                <a16:creationId xmlns="" xmlns:a16="http://schemas.microsoft.com/office/drawing/2014/main" id="{8D14FA56-C462-4FE0-BB26-4D01BEA049EA}"/>
              </a:ext>
            </a:extLst>
          </p:cNvPr>
          <p:cNvSpPr>
            <a:spLocks noGrp="1"/>
          </p:cNvSpPr>
          <p:nvPr>
            <p:ph idx="1"/>
          </p:nvPr>
        </p:nvSpPr>
        <p:spPr>
          <a:xfrm>
            <a:off x="8029319" y="917725"/>
            <a:ext cx="3424739" cy="4852362"/>
          </a:xfrm>
        </p:spPr>
        <p:txBody>
          <a:bodyPr anchor="ctr">
            <a:normAutofit lnSpcReduction="10000"/>
          </a:bodyPr>
          <a:lstStyle/>
          <a:p>
            <a:pPr>
              <a:spcAft>
                <a:spcPts val="600"/>
              </a:spcAft>
            </a:pPr>
            <a:r>
              <a:rPr lang="es-ES" sz="1400" dirty="0">
                <a:solidFill>
                  <a:srgbClr val="FFFFFF"/>
                </a:solidFill>
              </a:rPr>
              <a:t>El consumo energético específico (SEC) de los almacenes refrigerados suele registrarse como consumo energético anual [</a:t>
            </a:r>
            <a:r>
              <a:rPr lang="es-ES" sz="1400" dirty="0" err="1">
                <a:solidFill>
                  <a:srgbClr val="FFFFFF"/>
                </a:solidFill>
              </a:rPr>
              <a:t>kWh</a:t>
            </a:r>
            <a:r>
              <a:rPr lang="es-ES" sz="1400" dirty="0">
                <a:solidFill>
                  <a:srgbClr val="FFFFFF"/>
                </a:solidFill>
              </a:rPr>
              <a:t> / a] dividido por el volumen refrigerado del almacén [m3</a:t>
            </a:r>
            <a:r>
              <a:rPr lang="en-US" sz="1400" dirty="0" smtClean="0">
                <a:solidFill>
                  <a:srgbClr val="FFFFFF"/>
                </a:solidFill>
              </a:rPr>
              <a:t>].</a:t>
            </a:r>
            <a:endParaRPr lang="en-US" sz="1400" dirty="0">
              <a:solidFill>
                <a:srgbClr val="FFFFFF"/>
              </a:solidFill>
            </a:endParaRPr>
          </a:p>
          <a:p>
            <a:pPr>
              <a:spcAft>
                <a:spcPts val="600"/>
              </a:spcAft>
            </a:pPr>
            <a:r>
              <a:rPr lang="es-ES" sz="1400" dirty="0">
                <a:solidFill>
                  <a:srgbClr val="FFFFFF"/>
                </a:solidFill>
              </a:rPr>
              <a:t>En el gráfico se representa el consumo de energía anual por metro cúbico frente al volumen</a:t>
            </a:r>
            <a:r>
              <a:rPr lang="en-US" sz="1400" dirty="0" smtClean="0">
                <a:solidFill>
                  <a:srgbClr val="FFFFFF"/>
                </a:solidFill>
              </a:rPr>
              <a:t>.</a:t>
            </a:r>
            <a:endParaRPr lang="en-US" sz="1400" dirty="0">
              <a:solidFill>
                <a:srgbClr val="FFFFFF"/>
              </a:solidFill>
            </a:endParaRPr>
          </a:p>
          <a:p>
            <a:pPr>
              <a:spcAft>
                <a:spcPts val="600"/>
              </a:spcAft>
            </a:pPr>
            <a:r>
              <a:rPr lang="es-ES" sz="1400" b="1" dirty="0">
                <a:solidFill>
                  <a:srgbClr val="00B050"/>
                </a:solidFill>
              </a:rPr>
              <a:t>Los puntos verdes, debajo de la línea verde, son todos los sistemas de amoníaco DX que utilizan control de calidad del vapor</a:t>
            </a:r>
            <a:r>
              <a:rPr lang="en-US" sz="1400" b="1" dirty="0" smtClean="0">
                <a:solidFill>
                  <a:srgbClr val="00B050"/>
                </a:solidFill>
              </a:rPr>
              <a:t>. </a:t>
            </a:r>
            <a:endParaRPr lang="en-US" sz="1400" b="1" dirty="0">
              <a:solidFill>
                <a:srgbClr val="00B050"/>
              </a:solidFill>
            </a:endParaRPr>
          </a:p>
          <a:p>
            <a:pPr>
              <a:spcAft>
                <a:spcPts val="600"/>
              </a:spcAft>
            </a:pPr>
            <a:r>
              <a:rPr lang="es-ES" sz="1400" dirty="0">
                <a:solidFill>
                  <a:srgbClr val="FFFFFF"/>
                </a:solidFill>
              </a:rPr>
              <a:t>Los puntos amarillos y azules son sistemas típicos de </a:t>
            </a:r>
            <a:r>
              <a:rPr lang="es-ES" sz="1400" dirty="0" smtClean="0">
                <a:solidFill>
                  <a:srgbClr val="FFFFFF"/>
                </a:solidFill>
              </a:rPr>
              <a:t>amoniaco recirculado por bombas</a:t>
            </a:r>
            <a:r>
              <a:rPr lang="en-US" sz="1400" dirty="0" smtClean="0">
                <a:solidFill>
                  <a:srgbClr val="FFFFFF"/>
                </a:solidFill>
              </a:rPr>
              <a:t>.</a:t>
            </a:r>
            <a:endParaRPr lang="en-US" sz="1400" dirty="0">
              <a:solidFill>
                <a:srgbClr val="FFFFFF"/>
              </a:solidFill>
            </a:endParaRPr>
          </a:p>
          <a:p>
            <a:pPr>
              <a:spcAft>
                <a:spcPts val="600"/>
              </a:spcAft>
            </a:pPr>
            <a:r>
              <a:rPr lang="es-ES" sz="1400" dirty="0">
                <a:solidFill>
                  <a:srgbClr val="FFFFFF"/>
                </a:solidFill>
              </a:rPr>
              <a:t>Normalmente, el consumo de energía de los sistemas de </a:t>
            </a:r>
            <a:r>
              <a:rPr lang="es-ES" sz="1400" dirty="0" smtClean="0">
                <a:solidFill>
                  <a:srgbClr val="FFFFFF"/>
                </a:solidFill>
              </a:rPr>
              <a:t>amoniaco recirculado por bomba </a:t>
            </a:r>
            <a:r>
              <a:rPr lang="es-ES" sz="1400" dirty="0">
                <a:solidFill>
                  <a:srgbClr val="FFFFFF"/>
                </a:solidFill>
              </a:rPr>
              <a:t>es de 1,4 a 8 veces mayor que el del sistema </a:t>
            </a:r>
            <a:r>
              <a:rPr lang="es-ES" sz="1400" dirty="0" smtClean="0">
                <a:solidFill>
                  <a:srgbClr val="FFFFFF"/>
                </a:solidFill>
              </a:rPr>
              <a:t>de DX</a:t>
            </a:r>
            <a:r>
              <a:rPr lang="en-US" sz="1400" dirty="0" smtClean="0">
                <a:solidFill>
                  <a:srgbClr val="FFFFFF"/>
                </a:solidFill>
              </a:rPr>
              <a:t>.</a:t>
            </a:r>
            <a:endParaRPr lang="en-US" sz="1400" dirty="0">
              <a:solidFill>
                <a:srgbClr val="FFFFFF"/>
              </a:solidFill>
            </a:endParaRPr>
          </a:p>
          <a:p>
            <a:endParaRPr lang="da-DK" sz="1400" dirty="0">
              <a:solidFill>
                <a:srgbClr val="FFFFFF"/>
              </a:solidFill>
            </a:endParaRPr>
          </a:p>
        </p:txBody>
      </p:sp>
      <p:sp>
        <p:nvSpPr>
          <p:cNvPr id="4" name="Rektangel 3">
            <a:extLst>
              <a:ext uri="{FF2B5EF4-FFF2-40B4-BE49-F238E27FC236}">
                <a16:creationId xmlns="" xmlns:a16="http://schemas.microsoft.com/office/drawing/2014/main" id="{BCB8F73D-A78B-4371-899A-5DC92486ABAE}"/>
              </a:ext>
            </a:extLst>
          </p:cNvPr>
          <p:cNvSpPr/>
          <p:nvPr/>
        </p:nvSpPr>
        <p:spPr>
          <a:xfrm>
            <a:off x="0" y="6492874"/>
            <a:ext cx="12192000" cy="365125"/>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a-DK"/>
          </a:p>
        </p:txBody>
      </p:sp>
      <p:pic>
        <p:nvPicPr>
          <p:cNvPr id="7" name="Billede 6" descr="Et billede, der indeholder tegning&#10;&#10;Automatisk genereret beskrivelse">
            <a:extLst>
              <a:ext uri="{FF2B5EF4-FFF2-40B4-BE49-F238E27FC236}">
                <a16:creationId xmlns="" xmlns:a16="http://schemas.microsoft.com/office/drawing/2014/main" id="{EF355B56-6B3A-4C38-9BC4-960AE4A5B614}"/>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942430" y="6264000"/>
            <a:ext cx="1958300" cy="457809"/>
          </a:xfrm>
          <a:prstGeom prst="rect">
            <a:avLst/>
          </a:prstGeom>
        </p:spPr>
      </p:pic>
    </p:spTree>
    <p:extLst>
      <p:ext uri="{BB962C8B-B14F-4D97-AF65-F5344CB8AC3E}">
        <p14:creationId xmlns:p14="http://schemas.microsoft.com/office/powerpoint/2010/main" val="2588742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1125</Words>
  <Application>Microsoft Office PowerPoint</Application>
  <PresentationFormat>Custom</PresentationFormat>
  <Paragraphs>100</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Office-tema</vt:lpstr>
      <vt:lpstr>PowerPoint Presentation</vt:lpstr>
      <vt:lpstr>Sistemas de amoniaco de baja carga con cargas reglamentarias reducidas  </vt:lpstr>
      <vt:lpstr>Casos con Baja Carga</vt:lpstr>
      <vt:lpstr>Impacto Reducido  del Calentamiento Global</vt:lpstr>
      <vt:lpstr>Eficiencia Energética</vt:lpstr>
      <vt:lpstr>Se Redujo en 40 % el Consumo de Energia  – En una Planta en Halciu - Rumania </vt:lpstr>
      <vt:lpstr>46% de ahorro de energía para chillers de diseño ecológico</vt:lpstr>
      <vt:lpstr>70% de reducción del consumo de energía para cámaras frigoríficas</vt:lpstr>
      <vt:lpstr>Consumo reducido de energía para cámaras frigoríficas</vt:lpstr>
      <vt:lpstr>Beneficios económicos  medioambientales</vt:lpstr>
      <vt:lpstr>Costos de mantenimiento reducidos</vt:lpstr>
      <vt:lpstr>Inversión</vt:lpstr>
      <vt:lpstr>Utilice contratistas experimentados</vt:lpstr>
      <vt:lpstr>Seguimiento de sistemas DX de baja carga con control de calidad de vapor</vt:lpstr>
      <vt:lpstr>El control de la calidad del vapor es la clave para la eficiencia energética</vt:lpstr>
      <vt:lpstr>Contactenos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Sisse Holm Frederiksen</dc:creator>
  <cp:lastModifiedBy>Gabriel Gomez</cp:lastModifiedBy>
  <cp:revision>25</cp:revision>
  <dcterms:created xsi:type="dcterms:W3CDTF">2020-11-11T11:35:55Z</dcterms:created>
  <dcterms:modified xsi:type="dcterms:W3CDTF">2021-04-21T21:03:30Z</dcterms:modified>
</cp:coreProperties>
</file>